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8" r:id="rId1"/>
    <p:sldMasterId id="2147483864" r:id="rId2"/>
  </p:sldMasterIdLst>
  <p:notesMasterIdLst>
    <p:notesMasterId r:id="rId29"/>
  </p:notesMasterIdLst>
  <p:sldIdLst>
    <p:sldId id="378" r:id="rId3"/>
    <p:sldId id="697" r:id="rId4"/>
    <p:sldId id="701" r:id="rId5"/>
    <p:sldId id="702" r:id="rId6"/>
    <p:sldId id="676" r:id="rId7"/>
    <p:sldId id="678" r:id="rId8"/>
    <p:sldId id="692" r:id="rId9"/>
    <p:sldId id="679" r:id="rId10"/>
    <p:sldId id="675" r:id="rId11"/>
    <p:sldId id="683" r:id="rId12"/>
    <p:sldId id="682" r:id="rId13"/>
    <p:sldId id="681" r:id="rId14"/>
    <p:sldId id="705" r:id="rId15"/>
    <p:sldId id="685" r:id="rId16"/>
    <p:sldId id="684" r:id="rId17"/>
    <p:sldId id="698" r:id="rId18"/>
    <p:sldId id="691" r:id="rId19"/>
    <p:sldId id="696" r:id="rId20"/>
    <p:sldId id="693" r:id="rId21"/>
    <p:sldId id="700" r:id="rId22"/>
    <p:sldId id="703" r:id="rId23"/>
    <p:sldId id="704" r:id="rId24"/>
    <p:sldId id="686" r:id="rId25"/>
    <p:sldId id="706" r:id="rId26"/>
    <p:sldId id="558" r:id="rId27"/>
    <p:sldId id="687" r:id="rId2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aske, Hans-Georg" initials="B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57D1"/>
    <a:srgbClr val="000000"/>
    <a:srgbClr val="F0E698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2" autoAdjust="0"/>
    <p:restoredTop sz="94622" autoAdjust="0"/>
  </p:normalViewPr>
  <p:slideViewPr>
    <p:cSldViewPr>
      <p:cViewPr varScale="1">
        <p:scale>
          <a:sx n="83" d="100"/>
          <a:sy n="83" d="100"/>
        </p:scale>
        <p:origin x="51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03594-B926-46A5-8065-50B143A28B82}" type="datetimeFigureOut">
              <a:rPr lang="de-DE" smtClean="0"/>
              <a:t>21.11.2022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7B3DF-DE51-4BA4-8ADF-B52BFF0B50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6094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7B3DF-DE51-4BA4-8ADF-B52BFF0B501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8019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7B3DF-DE51-4BA4-8ADF-B52BFF0B501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7760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7B3DF-DE51-4BA4-8ADF-B52BFF0B501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6278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KEINE Änderungen in dieser Folie.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7B3DF-DE51-4BA4-8ADF-B52BFF0B5017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085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KEINE Textänderungen in dieser Folie.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7B3DF-DE51-4BA4-8ADF-B52BFF0B5017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0696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Von Giancarlo.</a:t>
            </a:r>
            <a:r>
              <a:rPr lang="de-DE" baseline="0" dirty="0" smtClean="0"/>
              <a:t> So lassen.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7B3DF-DE51-4BA4-8ADF-B52BFF0B5017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9843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Seite von Giancarlo</a:t>
            </a:r>
            <a:r>
              <a:rPr lang="de-DE" smtClean="0"/>
              <a:t>,</a:t>
            </a:r>
            <a:r>
              <a:rPr lang="de-DE" baseline="0" smtClean="0"/>
              <a:t> unverändert.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7B3DF-DE51-4BA4-8ADF-B52BFF0B5017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881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7B3DF-DE51-4BA4-8ADF-B52BFF0B5017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5201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0044-6969-4C8B-B849-6263E40FEAA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35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7F529-4B68-4873-BCAA-6F0734BAF51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0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B693-BC84-4A72-89B7-59FCA3FB731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76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EE61-2232-468F-ACE1-C4F8173C5EC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22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0B6E-7C01-4236-9965-553D9F000495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07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1A23-1E1A-4240-B1F4-C8BC9473A9DE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41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4359-9CF0-4F70-BE42-4CD0BBA8DBB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93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2ED6D-4577-4792-B83A-3EE164C51A81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584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E3CD8-7732-4BB7-A158-8F081DF3EB64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31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AA6B-54C1-4AF0-819A-24B9673110F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C256-A1AB-4D59-AFAC-04EC8143D56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t>‹Nr.›</a:t>
            </a:fld>
            <a:fld id="{2BDF27A6-C9DA-49BE-9B1F-AC4B6C6CE30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66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68FF-7A61-47B5-9C25-3CD59716A5E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38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9ABF-0CB3-420E-AF66-2D10501AEC3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46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2BA45-6C55-4A85-8965-8F895215971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6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78750-390D-4DE2-AB67-80073C136E69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27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0595-1250-42D3-B7DB-DF8A60B3A453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28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27BD-8038-4A6C-85B9-80F433AF4F35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622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5D78-EFBF-464C-B318-6CDDAC287D2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438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4CF9-A48F-4528-94B4-41A13183AAF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29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85BF-B88F-4AC6-9E7E-FE7AFE0DBC9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51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4D1B-5FFA-401A-B531-9B1868164D08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3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A9DC-98BB-46CD-80F8-48836A5B6C68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813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C5C00-0DA4-4EB0-AE54-04BE23B9D5D5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60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DEA14-9D78-4E3B-BE06-342B773B68C0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6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7DEF2-7F22-492A-AB5D-44A2829CBB1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21.11.2022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519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ekbo.de/wir/umwelt-klimaschutz/themen-projekte/kirchenbankheizungen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kademie-n.de/angebote-2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eb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hyperlink" Target="https://www.ekbo.de/wir/umwelt-klimaschutz/veranstaltungen-aktuelles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wg-mittelbrandenburg.de/blog/" TargetMode="External"/><Relationship Id="rId2" Type="http://schemas.openxmlformats.org/officeDocument/2006/relationships/hyperlink" Target="https://www.moz.de/lokales/frankfurt-oder/aufforstung-im-kirchwald-40-_ahoernchen_-fuer-zwei-gefaellte-baeume-in-frankfurt-_oder_-56495477.htm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643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5929"/>
            <a:ext cx="3563888" cy="644853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5" name="Rechteck 4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0" y="315317"/>
            <a:ext cx="9144000" cy="23423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de-DE" sz="4000" dirty="0" smtClean="0"/>
              <a:t>Klima- und Umweltschutz in der EKBO</a:t>
            </a:r>
            <a:endParaRPr lang="de-DE" sz="4000" dirty="0"/>
          </a:p>
        </p:txBody>
      </p:sp>
      <p:sp>
        <p:nvSpPr>
          <p:cNvPr id="8" name="Textfeld 7"/>
          <p:cNvSpPr txBox="1"/>
          <p:nvPr/>
        </p:nvSpPr>
        <p:spPr>
          <a:xfrm>
            <a:off x="1273945" y="5571523"/>
            <a:ext cx="6025027" cy="7200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de-DE" b="1" u="sng" dirty="0" smtClean="0">
                <a:solidFill>
                  <a:schemeClr val="bg1">
                    <a:lumMod val="65000"/>
                  </a:schemeClr>
                </a:solidFill>
              </a:rPr>
              <a:t>http://www.</a:t>
            </a:r>
            <a:r>
              <a:rPr lang="de-DE" sz="2400" b="1" u="sng" dirty="0" smtClean="0">
                <a:solidFill>
                  <a:srgbClr val="00B050"/>
                </a:solidFill>
              </a:rPr>
              <a:t>ekbo.de/Umwelt</a:t>
            </a:r>
            <a:endParaRPr lang="de-DE" sz="2400" b="1" dirty="0">
              <a:solidFill>
                <a:srgbClr val="00B050"/>
              </a:solidFill>
            </a:endParaRPr>
          </a:p>
          <a:p>
            <a:pPr algn="ctr"/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258" y="1863814"/>
            <a:ext cx="4775405" cy="3581554"/>
          </a:xfrm>
          <a:prstGeom prst="rect">
            <a:avLst/>
          </a:prstGeom>
        </p:spPr>
      </p:pic>
      <p:sp>
        <p:nvSpPr>
          <p:cNvPr id="11" name="Ovale Legende 10"/>
          <p:cNvSpPr/>
          <p:nvPr/>
        </p:nvSpPr>
        <p:spPr>
          <a:xfrm>
            <a:off x="7020272" y="2252829"/>
            <a:ext cx="1944216" cy="1584176"/>
          </a:xfrm>
          <a:prstGeom prst="wedgeEllipseCallout">
            <a:avLst>
              <a:gd name="adj1" fmla="val -84236"/>
              <a:gd name="adj2" fmla="val 3991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u="sng" dirty="0" smtClean="0">
                <a:solidFill>
                  <a:schemeClr val="bg1">
                    <a:lumMod val="65000"/>
                  </a:schemeClr>
                </a:solidFill>
              </a:rPr>
              <a:t>http://www </a:t>
            </a:r>
            <a:r>
              <a:rPr lang="de-DE" sz="2400" b="1" dirty="0" smtClean="0">
                <a:solidFill>
                  <a:schemeClr val="tx1"/>
                </a:solidFill>
              </a:rPr>
              <a:t>ekbo.de/Umwelt</a:t>
            </a:r>
            <a:endParaRPr lang="de-DE" sz="2400" b="1" dirty="0">
              <a:solidFill>
                <a:schemeClr val="tx1"/>
              </a:solidFill>
            </a:endParaRPr>
          </a:p>
        </p:txBody>
      </p:sp>
      <p:sp>
        <p:nvSpPr>
          <p:cNvPr id="10" name="Abgerundete rechteckige Legende 9"/>
          <p:cNvSpPr/>
          <p:nvPr/>
        </p:nvSpPr>
        <p:spPr>
          <a:xfrm>
            <a:off x="151440" y="6200437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nutzen</a:t>
            </a:r>
            <a:endParaRPr lang="de-DE" sz="14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029" y="4754771"/>
            <a:ext cx="996702" cy="99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46956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Kirchenwald braucht Leute vor Ort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512" y="1739390"/>
            <a:ext cx="4107685" cy="4129126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de-DE" sz="1800" dirty="0">
                <a:solidFill>
                  <a:srgbClr val="FF0000"/>
                </a:solidFill>
              </a:rPr>
              <a:t>A</a:t>
            </a:r>
            <a:r>
              <a:rPr lang="de-DE" sz="1800" dirty="0"/>
              <a:t>ndacht im </a:t>
            </a:r>
            <a:r>
              <a:rPr lang="de-DE" sz="1800" dirty="0" smtClean="0"/>
              <a:t>Wald, Auftanken</a:t>
            </a:r>
            <a:endParaRPr lang="de-DE" sz="1800" dirty="0"/>
          </a:p>
          <a:p>
            <a:pPr marL="0" indent="0" algn="r">
              <a:buNone/>
            </a:pPr>
            <a:r>
              <a:rPr lang="de-DE" sz="1800" dirty="0" smtClean="0"/>
              <a:t>Brandwache, Brandschutzstreifen </a:t>
            </a:r>
            <a:r>
              <a:rPr lang="de-DE" sz="1800" dirty="0"/>
              <a:t>ziehen</a:t>
            </a:r>
          </a:p>
          <a:p>
            <a:pPr marL="0" indent="0" algn="r">
              <a:buNone/>
            </a:pPr>
            <a:r>
              <a:rPr lang="de-DE" sz="1800" dirty="0" smtClean="0"/>
              <a:t>Brennholzwerber einweisen</a:t>
            </a:r>
          </a:p>
          <a:p>
            <a:pPr marL="0" indent="0" algn="r">
              <a:buNone/>
            </a:pPr>
            <a:r>
              <a:rPr lang="de-DE" sz="1800" dirty="0" smtClean="0"/>
              <a:t>Dialog mit </a:t>
            </a:r>
            <a:r>
              <a:rPr lang="de-DE" sz="1800" dirty="0" err="1" smtClean="0"/>
              <a:t>Förster:in</a:t>
            </a:r>
            <a:r>
              <a:rPr lang="de-DE" sz="1800" dirty="0" smtClean="0"/>
              <a:t> und Nachbarschaft</a:t>
            </a:r>
          </a:p>
          <a:p>
            <a:pPr marL="0" indent="0" algn="r">
              <a:buNone/>
            </a:pPr>
            <a:r>
              <a:rPr lang="de-DE" sz="1800" dirty="0" smtClean="0"/>
              <a:t>Einfach </a:t>
            </a:r>
            <a:r>
              <a:rPr lang="de-DE" sz="1800" dirty="0"/>
              <a:t>da sein</a:t>
            </a:r>
          </a:p>
          <a:p>
            <a:pPr marL="0" indent="0" algn="r">
              <a:buNone/>
            </a:pPr>
            <a:r>
              <a:rPr lang="de-DE" sz="1800" dirty="0"/>
              <a:t>Ernten (Nüsse, Kastanien, </a:t>
            </a:r>
            <a:r>
              <a:rPr lang="de-DE" sz="1800" dirty="0" smtClean="0"/>
              <a:t>…), Geocaching</a:t>
            </a:r>
          </a:p>
          <a:p>
            <a:pPr marL="0" indent="0" algn="r">
              <a:buNone/>
            </a:pPr>
            <a:r>
              <a:rPr lang="de-DE" sz="1800" dirty="0" smtClean="0"/>
              <a:t>Geschenkbäume pflanzen</a:t>
            </a:r>
          </a:p>
          <a:p>
            <a:pPr marL="0" indent="0" algn="r">
              <a:buNone/>
            </a:pPr>
            <a:r>
              <a:rPr lang="de-DE" sz="1800" dirty="0" smtClean="0"/>
              <a:t>Müll sammeln</a:t>
            </a:r>
          </a:p>
          <a:p>
            <a:pPr marL="0" indent="0" algn="r">
              <a:buNone/>
            </a:pPr>
            <a:r>
              <a:rPr lang="de-DE" sz="1800" dirty="0" smtClean="0"/>
              <a:t>Schäden </a:t>
            </a:r>
            <a:r>
              <a:rPr lang="de-DE" sz="1800" dirty="0"/>
              <a:t>melden</a:t>
            </a:r>
          </a:p>
          <a:p>
            <a:pPr marL="0" indent="0" algn="r">
              <a:buNone/>
            </a:pPr>
            <a:r>
              <a:rPr lang="de-DE" sz="1800" dirty="0"/>
              <a:t>Schöpfung </a:t>
            </a:r>
            <a:r>
              <a:rPr lang="de-DE" sz="1800" dirty="0" smtClean="0"/>
              <a:t>genießen</a:t>
            </a:r>
          </a:p>
          <a:p>
            <a:pPr marL="0" indent="0" algn="r">
              <a:buNone/>
            </a:pPr>
            <a:r>
              <a:rPr lang="de-DE" sz="1800" dirty="0" smtClean="0"/>
              <a:t>Seniorentreff-Spaziergang</a:t>
            </a:r>
          </a:p>
          <a:p>
            <a:pPr marL="0" indent="0" algn="r">
              <a:buNone/>
            </a:pPr>
            <a:r>
              <a:rPr lang="de-DE" sz="1800" dirty="0" err="1" smtClean="0"/>
              <a:t>Verbissschutz</a:t>
            </a:r>
            <a:r>
              <a:rPr lang="de-DE" sz="1800" dirty="0" smtClean="0"/>
              <a:t>, </a:t>
            </a:r>
            <a:r>
              <a:rPr lang="de-DE" sz="1800" dirty="0" smtClean="0">
                <a:solidFill>
                  <a:srgbClr val="FF0000"/>
                </a:solidFill>
              </a:rPr>
              <a:t>Z</a:t>
            </a:r>
            <a:r>
              <a:rPr lang="de-DE" sz="1800" dirty="0" smtClean="0"/>
              <a:t>aunkontrolle</a:t>
            </a:r>
            <a:endParaRPr lang="de-DE" sz="18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Inhaltsplatzhalter 12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7"/>
          <a:stretch/>
        </p:blipFill>
        <p:spPr>
          <a:xfrm>
            <a:off x="4470038" y="1785559"/>
            <a:ext cx="4033921" cy="3858177"/>
          </a:xfrm>
        </p:spPr>
      </p:pic>
      <p:sp>
        <p:nvSpPr>
          <p:cNvPr id="14" name="Textfeld 13"/>
          <p:cNvSpPr txBox="1"/>
          <p:nvPr/>
        </p:nvSpPr>
        <p:spPr>
          <a:xfrm rot="16200000">
            <a:off x="7529811" y="3802782"/>
            <a:ext cx="22028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Foto © EKBO Umweltbüro, B. Ral 2021</a:t>
            </a:r>
            <a:endParaRPr lang="de-DE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Ovale Legende 3"/>
          <p:cNvSpPr/>
          <p:nvPr/>
        </p:nvSpPr>
        <p:spPr>
          <a:xfrm>
            <a:off x="0" y="4070587"/>
            <a:ext cx="2195736" cy="1446645"/>
          </a:xfrm>
          <a:prstGeom prst="wedgeEllipseCallout">
            <a:avLst>
              <a:gd name="adj1" fmla="val 64975"/>
              <a:gd name="adj2" fmla="val -37158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Damit können Gemeindemit-glieder ihrem Wald helfen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Abgerundete rechteckige Legende 14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mitmachen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22386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40977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Landverpachtung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769093"/>
            <a:ext cx="4038600" cy="43570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2100" dirty="0" smtClean="0"/>
              <a:t>Die Kirchengemeinden der EKBO besitzen viele Ackerflächen, für die es einen Muster</a:t>
            </a:r>
            <a:r>
              <a:rPr lang="de-DE" sz="2100" b="1" dirty="0">
                <a:solidFill>
                  <a:srgbClr val="00B050"/>
                </a:solidFill>
              </a:rPr>
              <a:t>pacht</a:t>
            </a:r>
            <a:r>
              <a:rPr lang="de-DE" sz="2100" dirty="0" smtClean="0"/>
              <a:t>vertrag gibt. </a:t>
            </a:r>
          </a:p>
          <a:p>
            <a:pPr marL="0" indent="0">
              <a:buNone/>
            </a:pPr>
            <a:endParaRPr lang="de-DE" sz="2100" dirty="0"/>
          </a:p>
          <a:p>
            <a:pPr marL="0" indent="0">
              <a:buNone/>
            </a:pPr>
            <a:r>
              <a:rPr lang="de-DE" sz="2100" dirty="0" smtClean="0"/>
              <a:t>Wer bei der landwirtschaftlichen Nutzung </a:t>
            </a:r>
            <a:r>
              <a:rPr lang="de-DE" sz="2100" b="1" dirty="0" smtClean="0">
                <a:solidFill>
                  <a:srgbClr val="00B050"/>
                </a:solidFill>
              </a:rPr>
              <a:t>ökologische </a:t>
            </a:r>
            <a:r>
              <a:rPr lang="de-DE" sz="2100" dirty="0" smtClean="0"/>
              <a:t>und </a:t>
            </a:r>
            <a:r>
              <a:rPr lang="de-DE" sz="2100" b="1" dirty="0">
                <a:solidFill>
                  <a:srgbClr val="00B050"/>
                </a:solidFill>
              </a:rPr>
              <a:t>sozial-faire</a:t>
            </a:r>
            <a:r>
              <a:rPr lang="de-DE" sz="2100" dirty="0" smtClean="0"/>
              <a:t> Kriterien berücksichtigen möchte, findet Tipps in einer Handreichung des Umweltbüros (2016),</a:t>
            </a:r>
          </a:p>
          <a:p>
            <a:pPr marL="0" indent="0">
              <a:buNone/>
            </a:pPr>
            <a:r>
              <a:rPr lang="de-DE" sz="2100" dirty="0" smtClean="0"/>
              <a:t>Und Ergänzungen zu dieser Handreichung (2020),</a:t>
            </a:r>
          </a:p>
          <a:p>
            <a:pPr marL="0" indent="0">
              <a:buNone/>
            </a:pPr>
            <a:r>
              <a:rPr lang="de-DE" sz="2100" dirty="0" smtClean="0"/>
              <a:t>Und die Empfehlung „</a:t>
            </a:r>
            <a:r>
              <a:rPr lang="de-DE" sz="2100" dirty="0" err="1" smtClean="0"/>
              <a:t>fairpachten</a:t>
            </a:r>
            <a:r>
              <a:rPr lang="de-DE" sz="2100" dirty="0" smtClean="0"/>
              <a:t>“ des Naturschutzbundes NABU:</a:t>
            </a:r>
          </a:p>
          <a:p>
            <a:pPr marL="0" indent="0">
              <a:buNone/>
            </a:pPr>
            <a:r>
              <a:rPr lang="de-DE" sz="2100" dirty="0" smtClean="0"/>
              <a:t>https</a:t>
            </a:r>
            <a:r>
              <a:rPr lang="de-DE" sz="2100" dirty="0"/>
              <a:t>://</a:t>
            </a:r>
            <a:r>
              <a:rPr lang="de-DE" sz="2100" b="1" dirty="0">
                <a:solidFill>
                  <a:srgbClr val="00B050"/>
                </a:solidFill>
              </a:rPr>
              <a:t>www.ekbo.de/wir/umwelt-klimaschutz/download-bereich.html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Inhaltsplatzhalter 12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769093"/>
            <a:ext cx="3812232" cy="396416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 rot="16200000">
            <a:off x="6800707" y="3534652"/>
            <a:ext cx="3772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bg1">
                    <a:lumMod val="75000"/>
                  </a:schemeClr>
                </a:solidFill>
              </a:rPr>
              <a:t>Aus: Umschlag Handreichung zur Verpachtung landwirtschaftlicher </a:t>
            </a:r>
            <a:r>
              <a:rPr lang="de-DE" sz="1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</a:p>
          <a:p>
            <a:r>
              <a:rPr lang="de-DE" sz="1000" dirty="0" err="1" smtClean="0">
                <a:solidFill>
                  <a:schemeClr val="bg1">
                    <a:lumMod val="75000"/>
                  </a:schemeClr>
                </a:solidFill>
              </a:rPr>
              <a:t>Utzflächen</a:t>
            </a:r>
            <a:r>
              <a:rPr lang="de-DE" sz="1000" dirty="0" smtClean="0">
                <a:solidFill>
                  <a:schemeClr val="bg1">
                    <a:lumMod val="75000"/>
                  </a:schemeClr>
                </a:solidFill>
              </a:rPr>
              <a:t>,, Foto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</a:rPr>
              <a:t>: L. </a:t>
            </a:r>
            <a:r>
              <a:rPr lang="de-DE" sz="1000" dirty="0" smtClean="0">
                <a:solidFill>
                  <a:schemeClr val="bg1">
                    <a:lumMod val="75000"/>
                  </a:schemeClr>
                </a:solidFill>
              </a:rPr>
              <a:t>Stallknecht_pixelio.de</a:t>
            </a:r>
            <a:endParaRPr lang="de-DE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Abgerundete rechteckige Legende 13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nutzen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54430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46956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Nachhaltigkeit in ev. Kitas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 smtClean="0"/>
              <a:t>Viele evangelische Kitas haben schon wertvolle Schritte in Richtung Nachhaltigkeit unternommen:</a:t>
            </a:r>
          </a:p>
          <a:p>
            <a:pPr>
              <a:buFontTx/>
              <a:buChar char="-"/>
            </a:pPr>
            <a:r>
              <a:rPr lang="de-DE" sz="1800" dirty="0" smtClean="0"/>
              <a:t>Klimafreundliche Mobilität</a:t>
            </a:r>
          </a:p>
          <a:p>
            <a:pPr>
              <a:buFontTx/>
              <a:buChar char="-"/>
            </a:pPr>
            <a:r>
              <a:rPr lang="de-DE" sz="1800" dirty="0" smtClean="0"/>
              <a:t>Öfter mal vegetarisches Essen</a:t>
            </a:r>
          </a:p>
          <a:p>
            <a:pPr>
              <a:buFontTx/>
              <a:buChar char="-"/>
            </a:pPr>
            <a:r>
              <a:rPr lang="de-DE" sz="1800" dirty="0" err="1" smtClean="0"/>
              <a:t>Ökofaire</a:t>
            </a:r>
            <a:r>
              <a:rPr lang="de-DE" sz="1800" dirty="0" smtClean="0"/>
              <a:t> Beschaffung</a:t>
            </a:r>
          </a:p>
          <a:p>
            <a:pPr>
              <a:buFontTx/>
              <a:buChar char="-"/>
            </a:pPr>
            <a:r>
              <a:rPr lang="de-DE" sz="1800" dirty="0" smtClean="0"/>
              <a:t>Ressourcen sparen</a:t>
            </a:r>
          </a:p>
          <a:p>
            <a:pPr>
              <a:buFontTx/>
              <a:buChar char="-"/>
            </a:pPr>
            <a:r>
              <a:rPr lang="de-DE" sz="1800" dirty="0" smtClean="0"/>
              <a:t>Energiesparen</a:t>
            </a:r>
          </a:p>
          <a:p>
            <a:pPr>
              <a:buFontTx/>
              <a:buChar char="-"/>
            </a:pPr>
            <a:r>
              <a:rPr lang="de-DE" sz="1800" dirty="0" smtClean="0"/>
              <a:t>Artenvielfalt</a:t>
            </a:r>
          </a:p>
          <a:p>
            <a:pPr>
              <a:buFontTx/>
              <a:buChar char="-"/>
            </a:pPr>
            <a:r>
              <a:rPr lang="de-DE" sz="1800" dirty="0" smtClean="0"/>
              <a:t>Klimafolgenanpassung</a:t>
            </a:r>
          </a:p>
          <a:p>
            <a:pPr marL="0" indent="0">
              <a:buNone/>
            </a:pPr>
            <a:r>
              <a:rPr lang="de-DE" sz="1800" dirty="0" smtClean="0"/>
              <a:t>Ein Projekt des Umweltbüros unterstützt evangelische Kitas, Erfahrungen auszutauschen, Hürden zu „nehmen“ und Erfolgreiches nachzuahmen.</a:t>
            </a:r>
          </a:p>
          <a:p>
            <a:pPr marL="0" indent="0" algn="r">
              <a:buNone/>
            </a:pPr>
            <a:endParaRPr lang="de-DE" sz="27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Inhaltsplatzhalter 12" descr="C:\Users\b.ral\AppData\Local\Microsoft\Windows\INetCache\Content.Word\20220915_182926_HDR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61033" y="1618020"/>
            <a:ext cx="4027516" cy="402751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feld 13"/>
          <p:cNvSpPr txBox="1"/>
          <p:nvPr/>
        </p:nvSpPr>
        <p:spPr>
          <a:xfrm rot="16200000">
            <a:off x="7731249" y="4566875"/>
            <a:ext cx="19111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>
                    <a:lumMod val="75000"/>
                  </a:schemeClr>
                </a:solidFill>
              </a:rPr>
              <a:t>Foto © EKBO Umweltbüro, B. Ral</a:t>
            </a:r>
            <a:endParaRPr lang="de-DE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Abgerundete rechteckige Legende 14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79063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568154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Der Weg zur Kita, zur Schule, zur Arbeit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feld 12"/>
          <p:cNvSpPr txBox="1"/>
          <p:nvPr/>
        </p:nvSpPr>
        <p:spPr>
          <a:xfrm rot="16200000">
            <a:off x="7638389" y="3686523"/>
            <a:ext cx="24586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Bildquelle: </a:t>
            </a:r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 VCD e.V., bearbeitet</a:t>
            </a:r>
            <a:endParaRPr lang="de-DE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2004"/>
            <a:ext cx="6358836" cy="4352919"/>
          </a:xfrm>
          <a:prstGeom prst="rect">
            <a:avLst/>
          </a:prstGeom>
        </p:spPr>
      </p:pic>
      <p:sp>
        <p:nvSpPr>
          <p:cNvPr id="16" name="Abgerundete rechteckige Legende 15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6" y="4778830"/>
            <a:ext cx="924316" cy="92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2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Kirchengarten - natürlich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0052" y="1547750"/>
            <a:ext cx="4038600" cy="1540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/>
              <a:t>Viele Kirchengemeinden haben einen </a:t>
            </a:r>
            <a:r>
              <a:rPr lang="de-DE" sz="1800" dirty="0" smtClean="0"/>
              <a:t>Garten. Eine Handreichung des Umweltbüros gibt Tipps, um </a:t>
            </a:r>
            <a:r>
              <a:rPr lang="de-DE" sz="1800" b="1" dirty="0" smtClean="0">
                <a:solidFill>
                  <a:srgbClr val="00B050"/>
                </a:solidFill>
              </a:rPr>
              <a:t>Kirchengärten </a:t>
            </a:r>
            <a:r>
              <a:rPr lang="de-DE" sz="1800" b="1" dirty="0">
                <a:solidFill>
                  <a:srgbClr val="00B050"/>
                </a:solidFill>
              </a:rPr>
              <a:t>in wenigen Schritten nachhaltiger </a:t>
            </a:r>
            <a:r>
              <a:rPr lang="de-DE" sz="1800" b="1" dirty="0" smtClean="0">
                <a:solidFill>
                  <a:srgbClr val="00B050"/>
                </a:solidFill>
              </a:rPr>
              <a:t>zu machen</a:t>
            </a:r>
            <a:r>
              <a:rPr lang="de-DE" sz="1800" b="1" dirty="0">
                <a:solidFill>
                  <a:srgbClr val="00B050"/>
                </a:solidFill>
              </a:rPr>
              <a:t>. </a:t>
            </a:r>
            <a:endParaRPr lang="de-DE" sz="1800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 smtClean="0"/>
          </a:p>
          <a:p>
            <a:pPr marL="0" indent="0">
              <a:buNone/>
            </a:pPr>
            <a:endParaRPr lang="de-DE" sz="1800" dirty="0" smtClean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Inhaltsplatzhalter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9046" y="1767686"/>
            <a:ext cx="3821554" cy="3821554"/>
          </a:xfrm>
        </p:spPr>
      </p:pic>
      <p:sp>
        <p:nvSpPr>
          <p:cNvPr id="4" name="Abgerundete rechteckige Legende 3"/>
          <p:cNvSpPr/>
          <p:nvPr/>
        </p:nvSpPr>
        <p:spPr>
          <a:xfrm>
            <a:off x="266700" y="3077347"/>
            <a:ext cx="4229100" cy="1224136"/>
          </a:xfrm>
          <a:prstGeom prst="wedgeRoundRectCallout">
            <a:avLst>
              <a:gd name="adj1" fmla="val 2629"/>
              <a:gd name="adj2" fmla="val 69652"/>
              <a:gd name="adj3" fmla="val 16667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Laub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im Garten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lassen,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Wiese statt Rasen,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Morschholz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-Ecke lassen, Lesesteinhaufen, Wasserstelle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für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Insekten, Kaffeesatz </a:t>
            </a:r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statt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Torf, es ist so einfach.</a:t>
            </a:r>
            <a:endParaRPr lang="de-DE" dirty="0"/>
          </a:p>
          <a:p>
            <a:r>
              <a:rPr lang="de-DE" dirty="0"/>
              <a:t>Heckenrosen vermehren</a:t>
            </a:r>
          </a:p>
        </p:txBody>
      </p:sp>
      <p:sp>
        <p:nvSpPr>
          <p:cNvPr id="13" name="Rechteck 12"/>
          <p:cNvSpPr/>
          <p:nvPr/>
        </p:nvSpPr>
        <p:spPr>
          <a:xfrm>
            <a:off x="266700" y="446505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Nachhaltig heißt hier: gesund erhalten trotz Hitze und Trockenheit; und Raum bieten für verschiedene heimische Tiere und Pflanzen. Dann können Sie Ihren Enkeln dort auch mal </a:t>
            </a:r>
            <a:r>
              <a:rPr lang="de-DE" b="1" dirty="0">
                <a:solidFill>
                  <a:srgbClr val="00B050"/>
                </a:solidFill>
              </a:rPr>
              <a:t>einen echten Grashüpfer </a:t>
            </a:r>
            <a:r>
              <a:rPr lang="de-DE" dirty="0"/>
              <a:t>zeigen.</a:t>
            </a:r>
          </a:p>
        </p:txBody>
      </p:sp>
      <p:sp>
        <p:nvSpPr>
          <p:cNvPr id="15" name="Textfeld 14"/>
          <p:cNvSpPr txBox="1"/>
          <p:nvPr/>
        </p:nvSpPr>
        <p:spPr>
          <a:xfrm rot="16200000">
            <a:off x="7779116" y="3789329"/>
            <a:ext cx="19014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>
                <a:solidFill>
                  <a:schemeClr val="bg1">
                    <a:lumMod val="75000"/>
                  </a:schemeClr>
                </a:solidFill>
              </a:rPr>
              <a:t>Foto © EKBO Umwelt, Ral 2019 und 2022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716016" y="5583276"/>
            <a:ext cx="4337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Die Handreichung für Kirchengärten finden Sie online:</a:t>
            </a:r>
          </a:p>
          <a:p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https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://www.ekbo.de/wir/umwelt-klimaschutz/umweltarbeit.html</a:t>
            </a:r>
          </a:p>
        </p:txBody>
      </p:sp>
      <p:sp>
        <p:nvSpPr>
          <p:cNvPr id="16" name="Abgerundete rechteckige Legende 15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9" y="256070"/>
            <a:ext cx="1103040" cy="110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6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Energiesparen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de-DE" sz="1800" dirty="0"/>
              <a:t>Die Nutzung fossiler Energien beschleunigt den </a:t>
            </a:r>
            <a:r>
              <a:rPr lang="de-DE" sz="1800" dirty="0" smtClean="0"/>
              <a:t>Klimawandel. Der Klimawandel verstärkt Extremwetterereignisse und macht ganze </a:t>
            </a:r>
            <a:r>
              <a:rPr lang="de-DE" sz="1800" dirty="0"/>
              <a:t>Regionen der Welt </a:t>
            </a:r>
            <a:r>
              <a:rPr lang="de-DE" sz="1800" dirty="0" smtClean="0"/>
              <a:t>unbewohnbar. Um diese Folgen abzumildern, müssen wir alle Energie sparen und flexibel bleiben. </a:t>
            </a:r>
          </a:p>
          <a:p>
            <a:pPr marL="0" lvl="0" indent="0" algn="ctr">
              <a:buNone/>
            </a:pPr>
            <a:r>
              <a:rPr lang="de-DE" sz="1900" b="1" dirty="0">
                <a:solidFill>
                  <a:srgbClr val="00B050"/>
                </a:solidFill>
              </a:rPr>
              <a:t>g</a:t>
            </a:r>
            <a:r>
              <a:rPr lang="de-DE" sz="1900" b="1" dirty="0" smtClean="0">
                <a:solidFill>
                  <a:srgbClr val="00B050"/>
                </a:solidFill>
              </a:rPr>
              <a:t>enügsam = suffizient </a:t>
            </a:r>
          </a:p>
          <a:p>
            <a:r>
              <a:rPr lang="de-DE" sz="1800" dirty="0" smtClean="0"/>
              <a:t>Bankheizung statt Kirche heizen</a:t>
            </a:r>
          </a:p>
          <a:p>
            <a:r>
              <a:rPr lang="de-DE" sz="1800" dirty="0" smtClean="0"/>
              <a:t>kleinere Räume/Winterkirchen nutzen</a:t>
            </a:r>
          </a:p>
          <a:p>
            <a:r>
              <a:rPr lang="de-DE" sz="1800" dirty="0" smtClean="0"/>
              <a:t>Fassadenbeleuchtung abschalten</a:t>
            </a:r>
          </a:p>
          <a:p>
            <a:r>
              <a:rPr lang="de-DE" sz="1800" dirty="0" smtClean="0"/>
              <a:t>Gottesdienste kurz und knackig</a:t>
            </a:r>
          </a:p>
          <a:p>
            <a:r>
              <a:rPr lang="de-DE" sz="1800" dirty="0" smtClean="0"/>
              <a:t>Homeoffice, Telefonate, Besuche</a:t>
            </a:r>
          </a:p>
          <a:p>
            <a:r>
              <a:rPr lang="de-DE" sz="1800" dirty="0" smtClean="0"/>
              <a:t>Veranstaltungen außerhalb der Heizperiode bündeln. </a:t>
            </a:r>
          </a:p>
          <a:p>
            <a:r>
              <a:rPr lang="de-DE" sz="1800" dirty="0" smtClean="0"/>
              <a:t>„Winterruhe“ nach Weihnachten?</a:t>
            </a:r>
          </a:p>
          <a:p>
            <a:endParaRPr lang="de-DE" sz="1800" dirty="0" smtClean="0"/>
          </a:p>
          <a:p>
            <a:endParaRPr lang="de-DE" sz="1800" dirty="0" smtClean="0"/>
          </a:p>
          <a:p>
            <a:endParaRPr lang="de-DE" sz="18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Inhaltsplatzhalter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1592" b="5555"/>
          <a:stretch/>
        </p:blipFill>
        <p:spPr>
          <a:xfrm>
            <a:off x="4695315" y="1700808"/>
            <a:ext cx="4065778" cy="3629000"/>
          </a:xfrm>
        </p:spPr>
      </p:pic>
      <p:sp>
        <p:nvSpPr>
          <p:cNvPr id="13" name="Textfeld 12"/>
          <p:cNvSpPr txBox="1"/>
          <p:nvPr/>
        </p:nvSpPr>
        <p:spPr>
          <a:xfrm>
            <a:off x="4599166" y="5366525"/>
            <a:ext cx="45448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Die ganze Handreichung gibt‘s als Download:</a:t>
            </a:r>
          </a:p>
          <a:p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https://www.ekbo.de/wir/umwelt-klimaschutz/handreichung-energiesparen-in-kirchengemeinden.html</a:t>
            </a:r>
          </a:p>
        </p:txBody>
      </p:sp>
      <p:sp>
        <p:nvSpPr>
          <p:cNvPr id="14" name="Abgerundete rechteckige Legende 13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mitmachen</a:t>
            </a:r>
            <a:endParaRPr lang="de-DE" sz="1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9946"/>
            <a:ext cx="12241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3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Lass die Kirche 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nicht ganz</a:t>
            </a:r>
            <a:r>
              <a:rPr lang="de-DE" dirty="0" smtClean="0"/>
              <a:t> kalt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1800" dirty="0" smtClean="0"/>
              <a:t>Ein ganzes Kirchengebäude zu heizen bedeutet einen absurd hohen Energieverbrauch. Als Alternative gibt es körpernahe Sitzbank-Heizungen*, Infrarot-Strahler als Leuchter, und natürlich Jacken, Socken und heiße Getränke.</a:t>
            </a:r>
          </a:p>
          <a:p>
            <a:pPr marL="400050" lvl="1" indent="0">
              <a:buNone/>
            </a:pPr>
            <a:r>
              <a:rPr lang="de-DE" sz="1400" dirty="0" smtClean="0"/>
              <a:t>*Anbieter für Sitzbankheizungen finden Sie unter </a:t>
            </a:r>
            <a:r>
              <a:rPr lang="de-DE" sz="1400" dirty="0">
                <a:hlinkClick r:id="rId2"/>
              </a:rPr>
              <a:t>https://</a:t>
            </a:r>
            <a:r>
              <a:rPr lang="de-DE" sz="1400" dirty="0" smtClean="0">
                <a:hlinkClick r:id="rId2"/>
              </a:rPr>
              <a:t>www.ekbo.de/wir/umwelt-klimaschutz/themen-projekte/kirchenbankheizungen.html</a:t>
            </a:r>
            <a:endParaRPr lang="de-DE" sz="1400" dirty="0" smtClean="0"/>
          </a:p>
          <a:p>
            <a:pPr marL="400050" lvl="1" indent="0">
              <a:buNone/>
            </a:pPr>
            <a:endParaRPr lang="de-DE" sz="1400" dirty="0" smtClean="0"/>
          </a:p>
          <a:p>
            <a:pPr marL="0" indent="0">
              <a:buNone/>
            </a:pPr>
            <a:r>
              <a:rPr lang="de-DE" sz="1800" dirty="0" smtClean="0"/>
              <a:t>Liebe </a:t>
            </a:r>
            <a:r>
              <a:rPr lang="de-DE" sz="1800" dirty="0" err="1" smtClean="0"/>
              <a:t>Kirchenmusiker:innen</a:t>
            </a:r>
            <a:r>
              <a:rPr lang="de-DE" sz="1800" dirty="0" smtClean="0"/>
              <a:t> </a:t>
            </a:r>
          </a:p>
          <a:p>
            <a:pPr marL="0" indent="0">
              <a:buNone/>
            </a:pPr>
            <a:r>
              <a:rPr lang="de-DE" sz="1800" dirty="0" smtClean="0"/>
              <a:t>und </a:t>
            </a:r>
            <a:r>
              <a:rPr lang="de-DE" sz="1800" dirty="0" err="1" smtClean="0"/>
              <a:t>Chrosänger:innen</a:t>
            </a:r>
            <a:r>
              <a:rPr lang="de-DE" sz="1800" dirty="0" smtClean="0"/>
              <a:t>, </a:t>
            </a:r>
            <a:br>
              <a:rPr lang="de-DE" sz="1800" dirty="0" smtClean="0"/>
            </a:br>
            <a:r>
              <a:rPr lang="de-DE" sz="1800" dirty="0" smtClean="0"/>
              <a:t>wir vom Umweltbüro der EKBO freuen uns auf den Dialog und Ihre Erfahrungen: </a:t>
            </a:r>
            <a:br>
              <a:rPr lang="de-DE" sz="1800" dirty="0" smtClean="0"/>
            </a:br>
            <a:r>
              <a:rPr lang="de-DE" sz="1800" dirty="0" smtClean="0"/>
              <a:t>Tel. 0151 2886 5756 Barbara Ral</a:t>
            </a:r>
          </a:p>
          <a:p>
            <a:pPr marL="0" indent="0">
              <a:buNone/>
            </a:pPr>
            <a:endParaRPr lang="de-DE" sz="1800" dirty="0" smtClean="0"/>
          </a:p>
          <a:p>
            <a:pPr marL="0" indent="0" algn="r">
              <a:buNone/>
            </a:pPr>
            <a:endParaRPr lang="de-DE" sz="27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sz="1800" dirty="0" smtClean="0"/>
              <a:t>Infrarot-</a:t>
            </a:r>
            <a:br>
              <a:rPr lang="de-DE" sz="1800" dirty="0" smtClean="0"/>
            </a:br>
            <a:r>
              <a:rPr lang="de-DE" sz="1800" dirty="0" smtClean="0"/>
              <a:t>Leuchter und</a:t>
            </a:r>
            <a:endParaRPr lang="de-DE" sz="1800" dirty="0"/>
          </a:p>
          <a:p>
            <a:pPr marL="0" indent="0">
              <a:buNone/>
            </a:pPr>
            <a:r>
              <a:rPr lang="de-DE" sz="1800" dirty="0" smtClean="0"/>
              <a:t>Sitzbankheizung:</a:t>
            </a:r>
            <a:endParaRPr lang="de-DE" sz="1800" dirty="0"/>
          </a:p>
          <a:p>
            <a:endParaRPr lang="de-DE" dirty="0"/>
          </a:p>
        </p:txBody>
      </p:sp>
      <p:pic>
        <p:nvPicPr>
          <p:cNvPr id="13" name="Grafik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88" y="3356991"/>
            <a:ext cx="3758952" cy="250611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260" y="1830913"/>
            <a:ext cx="1583457" cy="126676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 rot="16200000">
            <a:off x="7973258" y="2319909"/>
            <a:ext cx="1393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Bildquelle: </a:t>
            </a:r>
            <a:endParaRPr lang="de-DE" sz="8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https</a:t>
            </a:r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://infrarot-heizung.blog</a:t>
            </a:r>
          </a:p>
        </p:txBody>
      </p:sp>
      <p:sp>
        <p:nvSpPr>
          <p:cNvPr id="15" name="Textfeld 14"/>
          <p:cNvSpPr txBox="1"/>
          <p:nvPr/>
        </p:nvSpPr>
        <p:spPr>
          <a:xfrm rot="16200000">
            <a:off x="8207031" y="5210173"/>
            <a:ext cx="989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Foto: </a:t>
            </a:r>
          </a:p>
          <a:p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Lindenkirche Berlin</a:t>
            </a:r>
            <a:endParaRPr lang="de-DE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967" y="3834397"/>
            <a:ext cx="1056066" cy="105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4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Sparsame Infrarotheizung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Grafik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669692"/>
            <a:ext cx="5400600" cy="3744416"/>
          </a:xfrm>
          <a:prstGeom prst="rect">
            <a:avLst/>
          </a:prstGeom>
        </p:spPr>
      </p:pic>
      <p:sp>
        <p:nvSpPr>
          <p:cNvPr id="14" name="Abgerundete rechteckige Legende 13"/>
          <p:cNvSpPr/>
          <p:nvPr/>
        </p:nvSpPr>
        <p:spPr>
          <a:xfrm>
            <a:off x="157687" y="4293096"/>
            <a:ext cx="1368152" cy="1224196"/>
          </a:xfrm>
          <a:prstGeom prst="wedgeRoundRectCallout">
            <a:avLst>
              <a:gd name="adj1" fmla="val 108733"/>
              <a:gd name="adj2" fmla="val 4810"/>
              <a:gd name="adj3" fmla="val 16667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kaum sichtbar, hoch-wirksam</a:t>
            </a:r>
          </a:p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7650088" y="4293096"/>
            <a:ext cx="1368152" cy="1224196"/>
          </a:xfrm>
          <a:prstGeom prst="wedgeRoundRectCallout">
            <a:avLst>
              <a:gd name="adj1" fmla="val -110369"/>
              <a:gd name="adj2" fmla="val 8057"/>
              <a:gd name="adj3" fmla="val 16667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Linden-kirche Berlin</a:t>
            </a:r>
          </a:p>
          <a:p>
            <a:pPr algn="ctr"/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94755" y="5433020"/>
            <a:ext cx="89492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Bezugsquellen-Liste für körpernahe Kirchen-Heizungen:</a:t>
            </a:r>
          </a:p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https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://www.ekbo.de/wir/umwelt-klimaschutz/themen-projekte/kirchenbankheizungen.html</a:t>
            </a:r>
          </a:p>
          <a:p>
            <a:pPr algn="ctr"/>
            <a:endParaRPr lang="de-DE" dirty="0"/>
          </a:p>
        </p:txBody>
      </p:sp>
      <p:sp>
        <p:nvSpPr>
          <p:cNvPr id="15" name="Abgerundete rechteckige Legende 14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884" y="1634654"/>
            <a:ext cx="1206078" cy="12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8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Beispiel: Lindenkirche Berlin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4172" y="1428632"/>
            <a:ext cx="8088054" cy="73405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de-DE" sz="1900" dirty="0" smtClean="0"/>
              <a:t>Diese große, stark genutzte Veranstaltungs-Kirche war früher beheizt und </a:t>
            </a:r>
          </a:p>
          <a:p>
            <a:pPr marL="0" indent="0" algn="ctr">
              <a:buNone/>
            </a:pPr>
            <a:r>
              <a:rPr lang="de-DE" sz="1900" dirty="0" smtClean="0"/>
              <a:t>kommt inzwischen ohne Heizung aus. Die </a:t>
            </a:r>
            <a:r>
              <a:rPr lang="de-DE" sz="2000" dirty="0" smtClean="0"/>
              <a:t>Behaglichkeit blieb erhalten.</a:t>
            </a:r>
            <a:endParaRPr lang="de-DE" sz="1900" dirty="0" smtClean="0"/>
          </a:p>
          <a:p>
            <a:pPr marL="0" indent="0" algn="ctr">
              <a:buNone/>
            </a:pPr>
            <a:endParaRPr lang="de-DE" sz="2700" dirty="0"/>
          </a:p>
          <a:p>
            <a:pPr marL="0" indent="0" algn="ctr">
              <a:buNone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Grafik 12" descr="https://www.alte-musik-berlin.de/wp-content/uploads/2018/11/Lindenkirch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58616"/>
            <a:ext cx="6324001" cy="3354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4881724"/>
            <a:ext cx="2051720" cy="1080045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179512" y="5656083"/>
            <a:ext cx="6445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/>
              <a:t>Im Gebiet der EKBO gibt es knapp 2000 Kirchen und Kapellen, davon sind etwa 300 beheizt, vor allem in Berlin. Bis 1850 wurden Kirchen ohne Heizung</a:t>
            </a:r>
          </a:p>
          <a:p>
            <a:r>
              <a:rPr lang="de-DE" sz="800" dirty="0" smtClean="0"/>
              <a:t>Gebaut. Heute haben wir steigende Energiekosten, sinkende Mitgliederzahlen, CO2-Abgabe(n) und Fachkräftemangel erschwert die Wartung.</a:t>
            </a:r>
            <a:endParaRPr lang="de-DE" sz="800" dirty="0"/>
          </a:p>
        </p:txBody>
      </p:sp>
      <p:sp>
        <p:nvSpPr>
          <p:cNvPr id="16" name="Abgerundete rechteckige Legende 15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nutzen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05262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923" y="613444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Mobilität in ländlichen Räumen der EKBO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13312" cy="34774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400" dirty="0" smtClean="0"/>
              <a:t>Das </a:t>
            </a:r>
            <a:r>
              <a:rPr lang="de-DE" sz="1400" dirty="0"/>
              <a:t>Umweltbüro der Evangelischen Kirche Berlin-Brandenburg-schlesische Oberlausitz (</a:t>
            </a:r>
            <a:r>
              <a:rPr lang="de-DE" sz="1400" b="1" dirty="0">
                <a:solidFill>
                  <a:srgbClr val="00B050"/>
                </a:solidFill>
              </a:rPr>
              <a:t>EKBO</a:t>
            </a:r>
            <a:r>
              <a:rPr lang="de-DE" sz="1400" dirty="0"/>
              <a:t>) erarbeitete in Kooperation mit dem ökologischen Verkehrsclub Deutschland </a:t>
            </a:r>
            <a:r>
              <a:rPr lang="de-DE" sz="1400" b="1" dirty="0">
                <a:solidFill>
                  <a:srgbClr val="00B050"/>
                </a:solidFill>
              </a:rPr>
              <a:t>VCD</a:t>
            </a:r>
            <a:r>
              <a:rPr lang="de-DE" sz="1400" dirty="0"/>
              <a:t>, Landesverband Brandenburg, eine </a:t>
            </a:r>
            <a:r>
              <a:rPr lang="de-DE" sz="1400" b="1" dirty="0" smtClean="0">
                <a:solidFill>
                  <a:srgbClr val="00B050"/>
                </a:solidFill>
              </a:rPr>
              <a:t>Studie </a:t>
            </a:r>
            <a:r>
              <a:rPr lang="de-DE" sz="1400" b="1" dirty="0">
                <a:solidFill>
                  <a:srgbClr val="00B050"/>
                </a:solidFill>
              </a:rPr>
              <a:t>zu klimafreundlicher Mobilität im ländlichen Raum der </a:t>
            </a:r>
            <a:r>
              <a:rPr lang="de-DE" sz="1400" b="1" dirty="0" smtClean="0">
                <a:solidFill>
                  <a:srgbClr val="00B050"/>
                </a:solidFill>
              </a:rPr>
              <a:t>EKBO</a:t>
            </a:r>
            <a:r>
              <a:rPr lang="de-DE" sz="1400" dirty="0" smtClean="0"/>
              <a:t>: </a:t>
            </a:r>
            <a:r>
              <a:rPr lang="de-DE" sz="1400" dirty="0"/>
              <a:t> </a:t>
            </a:r>
            <a:br>
              <a:rPr lang="de-DE" sz="1400" dirty="0"/>
            </a:br>
            <a:r>
              <a:rPr lang="de-DE" sz="1400" dirty="0" smtClean="0"/>
              <a:t>Wie </a:t>
            </a:r>
            <a:r>
              <a:rPr lang="de-DE" sz="1400" dirty="0"/>
              <a:t>gestaltet sich Mobilität im ländlichen Raum der </a:t>
            </a:r>
            <a:r>
              <a:rPr lang="de-DE" sz="1400" dirty="0" smtClean="0"/>
              <a:t>EKBO? </a:t>
            </a:r>
            <a:r>
              <a:rPr lang="de-DE" sz="1400" dirty="0"/>
              <a:t>Welche spezifischen Probleme gibt es für kirchliche Mobilität im ländlichen </a:t>
            </a:r>
            <a:r>
              <a:rPr lang="de-DE" sz="1400" dirty="0" smtClean="0"/>
              <a:t>Raum? </a:t>
            </a:r>
            <a:r>
              <a:rPr lang="de-DE" sz="1400" dirty="0"/>
              <a:t>Wie könnte ihnen begegnet werden, um zukünftig </a:t>
            </a:r>
            <a:r>
              <a:rPr lang="de-DE" sz="1400" dirty="0" smtClean="0"/>
              <a:t>mehr </a:t>
            </a:r>
            <a:r>
              <a:rPr lang="de-DE" sz="1400" dirty="0"/>
              <a:t>Klimafreundlichkeit und mehr Teilhabe zu ermöglichen?  </a:t>
            </a:r>
            <a:endParaRPr lang="de-DE" sz="1400" dirty="0" smtClean="0"/>
          </a:p>
          <a:p>
            <a:pPr marL="0" indent="0">
              <a:buNone/>
            </a:pPr>
            <a:r>
              <a:rPr lang="de-DE" sz="1400" dirty="0"/>
              <a:t/>
            </a:r>
            <a:br>
              <a:rPr lang="de-DE" sz="1400" dirty="0"/>
            </a:br>
            <a:r>
              <a:rPr lang="de-DE" sz="1400" b="1" dirty="0">
                <a:solidFill>
                  <a:srgbClr val="00B050"/>
                </a:solidFill>
              </a:rPr>
              <a:t>Empfohlene </a:t>
            </a:r>
            <a:r>
              <a:rPr lang="de-DE" sz="1400" b="1" dirty="0" smtClean="0">
                <a:solidFill>
                  <a:srgbClr val="00B050"/>
                </a:solidFill>
              </a:rPr>
              <a:t>Maßnahmen</a:t>
            </a:r>
            <a:r>
              <a:rPr lang="de-DE" sz="1400" dirty="0" smtClean="0"/>
              <a:t>: </a:t>
            </a:r>
            <a:r>
              <a:rPr lang="de-DE" sz="1400" dirty="0"/>
              <a:t>E-Autos im </a:t>
            </a:r>
            <a:r>
              <a:rPr lang="de-DE" sz="1400" dirty="0" err="1" smtClean="0"/>
              <a:t>Carsharing</a:t>
            </a:r>
            <a:r>
              <a:rPr lang="de-DE" sz="1400" dirty="0" smtClean="0"/>
              <a:t>-Modell</a:t>
            </a:r>
            <a:r>
              <a:rPr lang="de-DE" sz="1400" dirty="0"/>
              <a:t>, E-Bikes, Klappräder, Unterstützung von Radfahrten, </a:t>
            </a:r>
            <a:r>
              <a:rPr lang="de-DE" sz="1400" dirty="0" err="1"/>
              <a:t>Mitfahrer.innen</a:t>
            </a:r>
            <a:r>
              <a:rPr lang="de-DE" sz="1400" dirty="0"/>
              <a:t>-Bonus, übertragbare Monatskarten, auch für das Fahrrad, sichere Stellplätze in Bahnhofsnähe, Gepäcklösungen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65" y="2295289"/>
            <a:ext cx="4054622" cy="2906462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4621092" y="5248294"/>
            <a:ext cx="41889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Übergabe der VCD-Studie, Jan. </a:t>
            </a:r>
            <a:r>
              <a:rPr lang="de-DE" sz="800" dirty="0" smtClean="0"/>
              <a:t>2022 </a:t>
            </a:r>
          </a:p>
          <a:p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v.l.n.r.: Dr. Jörg Antoine, Konsistorialpräsident der EKBO, Beate Corbach und Hans-Georg </a:t>
            </a:r>
            <a:r>
              <a:rPr lang="de-DE" sz="800" dirty="0" err="1" smtClean="0">
                <a:solidFill>
                  <a:schemeClr val="bg1">
                    <a:lumMod val="65000"/>
                  </a:schemeClr>
                </a:solidFill>
              </a:rPr>
              <a:t>Baaske</a:t>
            </a:r>
            <a:endParaRPr lang="de-DE" sz="8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beide EKBO-Umweltbüro, Anja Hänel und Friedhelm Blume, beide VCD Brandenburg. </a:t>
            </a:r>
          </a:p>
          <a:p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Foto © EKBO</a:t>
            </a:r>
          </a:p>
          <a:p>
            <a:r>
              <a:rPr lang="de-DE" sz="1200" b="1" dirty="0" smtClean="0">
                <a:solidFill>
                  <a:srgbClr val="00B050"/>
                </a:solidFill>
              </a:rPr>
              <a:t>Mehr zu Mobilität für Menschen:   www.VCD-Brandenburg.de</a:t>
            </a:r>
            <a:endParaRPr lang="de-DE" sz="1200" b="1" dirty="0">
              <a:solidFill>
                <a:srgbClr val="00B050"/>
              </a:solidFill>
            </a:endParaRPr>
          </a:p>
        </p:txBody>
      </p:sp>
      <p:sp>
        <p:nvSpPr>
          <p:cNvPr id="14" name="Abgerundete rechteckige Legende 13"/>
          <p:cNvSpPr/>
          <p:nvPr/>
        </p:nvSpPr>
        <p:spPr>
          <a:xfrm>
            <a:off x="4370512" y="1431193"/>
            <a:ext cx="4665984" cy="748589"/>
          </a:xfrm>
          <a:prstGeom prst="wedgeRoundRectCallout">
            <a:avLst>
              <a:gd name="adj1" fmla="val -64210"/>
              <a:gd name="adj2" fmla="val 137460"/>
              <a:gd name="adj3" fmla="val 16667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Jeder klimafreundliche Kilometer zählt auf dem Weg zur Klimaneutralität. Die komplette Studie finden Sie auf EKBO.de, Suchbegriff VCD</a:t>
            </a:r>
          </a:p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mitmachen</a:t>
            </a:r>
            <a:endParaRPr lang="de-DE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457200" y="5494515"/>
            <a:ext cx="399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Haben Sie Fragen oder Ideen? Sprechen Sie uns an </a:t>
            </a:r>
            <a:r>
              <a:rPr lang="de-DE" sz="1400" dirty="0" smtClean="0"/>
              <a:t>– </a:t>
            </a:r>
            <a:br>
              <a:rPr lang="de-DE" sz="1400" dirty="0" smtClean="0"/>
            </a:br>
            <a:r>
              <a:rPr lang="de-DE" sz="1400" dirty="0" smtClean="0"/>
              <a:t>Kontakt </a:t>
            </a:r>
            <a:r>
              <a:rPr lang="de-DE" sz="1400" dirty="0"/>
              <a:t>siehe unten</a:t>
            </a:r>
            <a:r>
              <a:rPr lang="de-DE" sz="1400" dirty="0" smtClean="0"/>
              <a:t>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587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4" name="Rechteck 3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5" name="Rechteck 4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179512" y="6093296"/>
              <a:ext cx="8784976" cy="61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611560" y="972906"/>
            <a:ext cx="76198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dirty="0" smtClean="0"/>
              <a:t>Das Klimaschutzgesetz der EKBO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98475" y="1878541"/>
            <a:ext cx="83499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Folgen des Klimawandels sind die größte Bedrohung für Gerechtigkeit, Frieden und Bewahrung der Schöpfung. Deshalb zielt die EKBO mit dem Klimaschutzgesetz (Gebäude) darauf ab, </a:t>
            </a:r>
            <a:r>
              <a:rPr lang="de-DE" b="1" dirty="0" smtClean="0">
                <a:solidFill>
                  <a:srgbClr val="8557D1"/>
                </a:solidFill>
              </a:rPr>
              <a:t>sukzessive aus fossilen Energien auszusteigen und den Energieverbrauch zu senken</a:t>
            </a:r>
            <a:r>
              <a:rPr lang="de-DE" dirty="0" smtClean="0"/>
              <a:t>. Das Gesetz stärkt die Kreisebene als regionale Kompetenz durch </a:t>
            </a:r>
            <a:r>
              <a:rPr lang="de-DE" dirty="0" err="1" smtClean="0"/>
              <a:t>Klimakümmer:innen</a:t>
            </a:r>
            <a:r>
              <a:rPr lang="de-DE" dirty="0" smtClean="0"/>
              <a:t>, Klimaschutzkonzepte und Gebäudebedarfsplanungen. Es zielt ab auf die </a:t>
            </a:r>
            <a:r>
              <a:rPr lang="de-DE" b="1" dirty="0" smtClean="0">
                <a:solidFill>
                  <a:srgbClr val="00B050"/>
                </a:solidFill>
              </a:rPr>
              <a:t>konkrete Umsetzung</a:t>
            </a:r>
            <a:r>
              <a:rPr lang="de-DE" dirty="0" smtClean="0"/>
              <a:t>. 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398474" y="3769061"/>
            <a:ext cx="25893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Nicht klimaneutral zu werden, würde </a:t>
            </a:r>
            <a:r>
              <a:rPr lang="de-DE" dirty="0" smtClean="0"/>
              <a:t>für die Gemeinden </a:t>
            </a:r>
            <a:r>
              <a:rPr lang="de-DE" dirty="0"/>
              <a:t>bedeuten bis 2045 unterm Strich etwa 20% Mehrausgaben (Investition &amp; Betrieb) stemmen zu müssen.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8" t="25974" r="7333" b="33208"/>
          <a:stretch/>
        </p:blipFill>
        <p:spPr>
          <a:xfrm>
            <a:off x="3143862" y="3632866"/>
            <a:ext cx="5448564" cy="2167519"/>
          </a:xfrm>
          <a:prstGeom prst="rect">
            <a:avLst/>
          </a:prstGeom>
        </p:spPr>
      </p:pic>
      <p:sp>
        <p:nvSpPr>
          <p:cNvPr id="13" name="Abgerundete rechteckige Legende 12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wissen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8705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Klimafreundliche Mobilität in der EKBO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2571273" y="1634071"/>
            <a:ext cx="6563072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b="1" dirty="0"/>
              <a:t>Weiterarbeit am Klima- und Umweltschutzgesetz der EKBO im Bereich Mobilität (§10</a:t>
            </a:r>
            <a:r>
              <a:rPr lang="de-DE" b="1" dirty="0" smtClean="0"/>
              <a:t>):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Geplante Maßnahmen (Auswahl)</a:t>
            </a:r>
          </a:p>
          <a:p>
            <a:pPr marL="0" indent="0">
              <a:buNone/>
            </a:pPr>
            <a:r>
              <a:rPr lang="de-DE" dirty="0"/>
              <a:t>- Überarbeitung der Reisekostenregelungen</a:t>
            </a:r>
          </a:p>
          <a:p>
            <a:pPr marL="0" indent="0">
              <a:buNone/>
            </a:pPr>
            <a:r>
              <a:rPr lang="de-DE" dirty="0"/>
              <a:t>- Regelungen zum Mobilen Arbeiten</a:t>
            </a:r>
          </a:p>
          <a:p>
            <a:pPr marL="0" indent="0">
              <a:buNone/>
            </a:pPr>
            <a:r>
              <a:rPr lang="de-DE" dirty="0"/>
              <a:t>- Stellplätze für Fahrräder/E-Bikes</a:t>
            </a:r>
          </a:p>
          <a:p>
            <a:pPr marL="0" indent="0">
              <a:buNone/>
            </a:pPr>
            <a:r>
              <a:rPr lang="de-DE" dirty="0"/>
              <a:t>- Dienstradleasing mit Gehaltsumwandlung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„</a:t>
            </a:r>
            <a:r>
              <a:rPr lang="de-DE" dirty="0" err="1"/>
              <a:t>Jobrad</a:t>
            </a:r>
            <a:r>
              <a:rPr lang="de-DE" dirty="0"/>
              <a:t>“ </a:t>
            </a:r>
          </a:p>
          <a:p>
            <a:pPr marL="0" indent="0">
              <a:buNone/>
            </a:pPr>
            <a:r>
              <a:rPr lang="de-DE" dirty="0"/>
              <a:t>- Nutzung kommerzieller Sharing-Angebote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(</a:t>
            </a:r>
            <a:r>
              <a:rPr lang="de-DE" dirty="0"/>
              <a:t>Leihwagen, -Fahrräder usw.)</a:t>
            </a:r>
          </a:p>
          <a:p>
            <a:pPr marL="0" indent="0">
              <a:buNone/>
            </a:pPr>
            <a:r>
              <a:rPr lang="de-DE" dirty="0"/>
              <a:t>- CO</a:t>
            </a:r>
            <a:r>
              <a:rPr lang="de-DE" baseline="-25000" dirty="0"/>
              <a:t>2</a:t>
            </a:r>
            <a:r>
              <a:rPr lang="de-DE" dirty="0"/>
              <a:t>-arme/freie Dienstfahrzeuge (im </a:t>
            </a:r>
            <a:r>
              <a:rPr lang="de-DE" dirty="0" smtClean="0"/>
              <a:t>Sharing-</a:t>
            </a:r>
            <a:br>
              <a:rPr lang="de-DE" dirty="0" smtClean="0"/>
            </a:br>
            <a:r>
              <a:rPr lang="de-DE" dirty="0" smtClean="0"/>
              <a:t>  Modell)</a:t>
            </a:r>
            <a:endParaRPr lang="de-DE" dirty="0"/>
          </a:p>
        </p:txBody>
      </p:sp>
      <p:sp>
        <p:nvSpPr>
          <p:cNvPr id="14" name="Abgerundete rechteckige Legende 13"/>
          <p:cNvSpPr/>
          <p:nvPr/>
        </p:nvSpPr>
        <p:spPr>
          <a:xfrm>
            <a:off x="157686" y="3212976"/>
            <a:ext cx="2182066" cy="2304316"/>
          </a:xfrm>
          <a:prstGeom prst="wedgeRoundRectCallout">
            <a:avLst>
              <a:gd name="adj1" fmla="val 47733"/>
              <a:gd name="adj2" fmla="val -75769"/>
              <a:gd name="adj3" fmla="val 16667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 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Haben Sie Interesse an weiteren Informationen? Kommen Sie gerne mit uns ins Gespräch dazu! </a:t>
            </a:r>
          </a:p>
        </p:txBody>
      </p:sp>
      <p:sp>
        <p:nvSpPr>
          <p:cNvPr id="13" name="Abgerundete rechteckige Legende 12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nutzen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66479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Artenvielfalt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7504" y="1591825"/>
            <a:ext cx="5122912" cy="257452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de-DE" sz="1800" dirty="0" smtClean="0"/>
              <a:t>Die Schöpfung zu bewahren ist göttlicher Auftrag an uns Menschen. Auch den </a:t>
            </a:r>
            <a:r>
              <a:rPr lang="de-DE" sz="1800" dirty="0"/>
              <a:t>Schutz der Artenvielfalt </a:t>
            </a:r>
            <a:r>
              <a:rPr lang="de-DE" sz="1800" dirty="0" smtClean="0"/>
              <a:t>haben wir als Landeskirche im  Umweltkonzept festgeschrieben</a:t>
            </a:r>
            <a:r>
              <a:rPr lang="de-DE" sz="1800" dirty="0"/>
              <a:t>. </a:t>
            </a:r>
            <a:r>
              <a:rPr lang="de-DE" sz="1800" dirty="0" smtClean="0"/>
              <a:t>Viele Arten sind vom Aussterben gefährdet, wie z.B. </a:t>
            </a:r>
            <a:r>
              <a:rPr lang="de-DE" sz="1800" dirty="0"/>
              <a:t>auch </a:t>
            </a:r>
            <a:r>
              <a:rPr lang="de-DE" sz="1800" dirty="0" smtClean="0"/>
              <a:t>Bienen. Ein abnehmendes </a:t>
            </a:r>
            <a:r>
              <a:rPr lang="de-DE" sz="1800" dirty="0"/>
              <a:t>Blütenangebot, die Anwendung von Pestiziden in der Landwirtschaft und Parasitenbefall </a:t>
            </a:r>
            <a:r>
              <a:rPr lang="de-DE" sz="1800" dirty="0" smtClean="0"/>
              <a:t>stellen dabei die größten  Bedrohungen dar. Neben </a:t>
            </a:r>
            <a:r>
              <a:rPr lang="de-DE" sz="1800" dirty="0"/>
              <a:t>der klassischen Imkerei im ländlichen Raum gibt es heute immer mehr </a:t>
            </a:r>
            <a:r>
              <a:rPr lang="de-DE" sz="1800" dirty="0" err="1"/>
              <a:t>Stadtimkereien</a:t>
            </a:r>
            <a:r>
              <a:rPr lang="de-DE" sz="1800" dirty="0"/>
              <a:t>. </a:t>
            </a:r>
            <a:r>
              <a:rPr lang="de-DE" sz="1800" dirty="0" smtClean="0"/>
              <a:t>Auch das Ev. Zentrum setzt sich aktiv für den Erhalt der Artenvielfalt ein und freut sich seit 2019 über </a:t>
            </a:r>
            <a:r>
              <a:rPr lang="de-DE" sz="1800" dirty="0"/>
              <a:t>fleißige </a:t>
            </a:r>
            <a:r>
              <a:rPr lang="de-DE" sz="1800" dirty="0" smtClean="0"/>
              <a:t>Mitarbeiter*innen auf dem Dach. Aus insgesamt </a:t>
            </a:r>
            <a:r>
              <a:rPr lang="de-DE" sz="1800" dirty="0"/>
              <a:t>12 </a:t>
            </a:r>
            <a:r>
              <a:rPr lang="de-DE" sz="1800" dirty="0" smtClean="0"/>
              <a:t>Bienenstöcken können die Mitarbeitenden des Hauses den eigenen „Achtung Schöpfung“-Honig genießen.</a:t>
            </a:r>
            <a:endParaRPr lang="de-DE" sz="1800" dirty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feld 12"/>
          <p:cNvSpPr txBox="1"/>
          <p:nvPr/>
        </p:nvSpPr>
        <p:spPr>
          <a:xfrm rot="16200000">
            <a:off x="8253991" y="2395885"/>
            <a:ext cx="1204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Bildquelle: Umweltbüro </a:t>
            </a:r>
          </a:p>
          <a:p>
            <a:endParaRPr lang="de-DE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Grafik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7481">
            <a:off x="5735325" y="3905438"/>
            <a:ext cx="927694" cy="1798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 r="15057"/>
          <a:stretch/>
        </p:blipFill>
        <p:spPr>
          <a:xfrm>
            <a:off x="5508104" y="1600201"/>
            <a:ext cx="3096344" cy="213970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5136" r="13873" b="12004"/>
          <a:stretch/>
        </p:blipFill>
        <p:spPr>
          <a:xfrm rot="5400000">
            <a:off x="7017186" y="4017552"/>
            <a:ext cx="2160242" cy="1728193"/>
          </a:xfrm>
          <a:prstGeom prst="rect">
            <a:avLst/>
          </a:prstGeom>
        </p:spPr>
      </p:pic>
      <p:sp>
        <p:nvSpPr>
          <p:cNvPr id="17" name="Abgerundete rechteckige Legende 16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nutzen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41321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Umweltfonds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067943" y="1700808"/>
            <a:ext cx="4609985" cy="413305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de-DE" sz="1900" dirty="0" smtClean="0"/>
              <a:t>Über den Umweltfonds der EKBO können </a:t>
            </a:r>
            <a:r>
              <a:rPr lang="de-DE" sz="1900" b="1" dirty="0" smtClean="0"/>
              <a:t>kleinere</a:t>
            </a:r>
            <a:r>
              <a:rPr lang="de-DE" sz="1900" dirty="0" smtClean="0"/>
              <a:t> </a:t>
            </a:r>
            <a:r>
              <a:rPr lang="de-DE" sz="1900" b="1" dirty="0"/>
              <a:t>kirchliche Projekte </a:t>
            </a:r>
            <a:r>
              <a:rPr lang="de-DE" sz="1900" dirty="0"/>
              <a:t>im Umwelt- und Klimaschutzbereich gefördert </a:t>
            </a:r>
            <a:r>
              <a:rPr lang="de-DE" sz="1900" dirty="0" smtClean="0"/>
              <a:t>werden.</a:t>
            </a:r>
            <a:r>
              <a:rPr lang="de-DE" sz="1900" dirty="0"/>
              <a:t> </a:t>
            </a:r>
            <a:r>
              <a:rPr lang="de-DE" sz="1900" dirty="0" smtClean="0"/>
              <a:t>Ein formloser </a:t>
            </a:r>
            <a:r>
              <a:rPr lang="de-DE" sz="1900" dirty="0"/>
              <a:t>Antrag </a:t>
            </a:r>
            <a:r>
              <a:rPr lang="de-DE" sz="1900" dirty="0" smtClean="0"/>
              <a:t>an das Umweltbüro ist </a:t>
            </a:r>
            <a:r>
              <a:rPr lang="de-DE" sz="1900" dirty="0"/>
              <a:t>jederzeit </a:t>
            </a:r>
            <a:r>
              <a:rPr lang="de-DE" sz="1900" dirty="0" smtClean="0"/>
              <a:t>möglich. Dabei muss der Antrag aber </a:t>
            </a:r>
            <a:r>
              <a:rPr lang="de-DE" sz="1900" b="1" dirty="0" smtClean="0"/>
              <a:t>vor </a:t>
            </a:r>
            <a:r>
              <a:rPr lang="de-DE" sz="1900" b="1" dirty="0"/>
              <a:t>Beginn </a:t>
            </a:r>
            <a:r>
              <a:rPr lang="de-DE" sz="1900" dirty="0"/>
              <a:t>des Projektes gestellt werden. Nach Eingang des Antrags wird das Projekt auf Förderfähigkeit geprüft. Ein Zuschuss kann in der Regel </a:t>
            </a:r>
            <a:r>
              <a:rPr lang="de-DE" sz="1900" b="1" dirty="0" smtClean="0"/>
              <a:t>max</a:t>
            </a:r>
            <a:r>
              <a:rPr lang="de-DE" sz="1900" b="1" dirty="0"/>
              <a:t>. 50% </a:t>
            </a:r>
            <a:r>
              <a:rPr lang="de-DE" sz="1900" dirty="0"/>
              <a:t>der Gesamtkosten betragen. Die bisher geförderten Projekte sind sehr vielfältig und reichen von Zuschüssen zur Gestaltung von Kleinbiotopen, für </a:t>
            </a:r>
            <a:r>
              <a:rPr lang="de-DE" sz="1900" dirty="0" smtClean="0"/>
              <a:t>Nisthilfen, E-Bikes </a:t>
            </a:r>
            <a:r>
              <a:rPr lang="de-DE" sz="1900" dirty="0"/>
              <a:t>oder Umweltprojekttage bis hin zur Unterstützung von Veranstaltungen im Bereich der Umweltbildung. </a:t>
            </a:r>
            <a:r>
              <a:rPr lang="de-DE" sz="1900" dirty="0" smtClean="0"/>
              <a:t>Melden Sie sich bei Fragen an das Umweltbüro!</a:t>
            </a:r>
            <a:endParaRPr lang="de-DE" sz="19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feld 12"/>
          <p:cNvSpPr txBox="1"/>
          <p:nvPr/>
        </p:nvSpPr>
        <p:spPr>
          <a:xfrm rot="16200000">
            <a:off x="8253991" y="2395885"/>
            <a:ext cx="1204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Bildquelle</a:t>
            </a:r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: Umweltbüro </a:t>
            </a:r>
          </a:p>
          <a:p>
            <a:endParaRPr lang="de-DE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Abgerundete rechteckige Legende 13"/>
          <p:cNvSpPr/>
          <p:nvPr/>
        </p:nvSpPr>
        <p:spPr>
          <a:xfrm>
            <a:off x="899592" y="4941168"/>
            <a:ext cx="2232248" cy="892695"/>
          </a:xfrm>
          <a:prstGeom prst="wedgeRoundRectCallout">
            <a:avLst>
              <a:gd name="adj1" fmla="val 41735"/>
              <a:gd name="adj2" fmla="val -82728"/>
              <a:gd name="adj3" fmla="val 16667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Ein formloser Antrag kann jederzeit gestellt werden!</a:t>
            </a:r>
          </a:p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Grafik 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6" r="12493" b="3846"/>
          <a:stretch/>
        </p:blipFill>
        <p:spPr bwMode="auto">
          <a:xfrm>
            <a:off x="165143" y="1842982"/>
            <a:ext cx="2020913" cy="2630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5" b="11538"/>
          <a:stretch/>
        </p:blipFill>
        <p:spPr>
          <a:xfrm rot="5400000">
            <a:off x="1824880" y="2317528"/>
            <a:ext cx="2648536" cy="1699445"/>
          </a:xfrm>
          <a:prstGeom prst="rect">
            <a:avLst/>
          </a:prstGeom>
        </p:spPr>
      </p:pic>
      <p:sp>
        <p:nvSpPr>
          <p:cNvPr id="17" name="Abgerundete rechteckige Legende 16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nutzen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49565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Eigener Fußabdruck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3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900" dirty="0" smtClean="0"/>
              <a:t>Sie wollen auf einer kirchlichen Veranstaltung Klimaschutz zur Bewahrung der Schöpfung angehen? Der persönliche ökologische Fußabdruck lässt sich in wenigen Minuten abschätzen. </a:t>
            </a:r>
            <a:endParaRPr lang="de-DE" sz="1900" dirty="0"/>
          </a:p>
          <a:p>
            <a:pPr marL="0" indent="0">
              <a:buNone/>
            </a:pPr>
            <a:r>
              <a:rPr lang="de-DE" sz="1900" dirty="0" smtClean="0"/>
              <a:t>Die „Füße“ können für Veranstaltungen ausgeliehen werden im Haus der Demokratie, ganz in der Nähe des Konsistoriums in Berlin.</a:t>
            </a:r>
          </a:p>
          <a:p>
            <a:pPr marL="0" indent="0">
              <a:buNone/>
            </a:pPr>
            <a:endParaRPr lang="de-DE" sz="1900" dirty="0" smtClean="0"/>
          </a:p>
          <a:p>
            <a:pPr marL="0" indent="0">
              <a:buNone/>
            </a:pPr>
            <a:r>
              <a:rPr lang="de-DE" sz="1900" dirty="0" smtClean="0"/>
              <a:t>Kontakt: </a:t>
            </a:r>
          </a:p>
          <a:p>
            <a:pPr marL="0" indent="0">
              <a:buNone/>
            </a:pPr>
            <a:r>
              <a:rPr lang="de-DE" sz="2000" u="sng" dirty="0">
                <a:hlinkClick r:id="rId2"/>
              </a:rPr>
              <a:t>https://akademie-n.de/angebote-2/</a:t>
            </a:r>
            <a:endParaRPr lang="de-DE" sz="2000" dirty="0"/>
          </a:p>
          <a:p>
            <a:pPr marL="0" indent="0">
              <a:buNone/>
            </a:pPr>
            <a:endParaRPr lang="de-DE" sz="1900" dirty="0" smtClean="0"/>
          </a:p>
          <a:p>
            <a:pPr marL="0" indent="0">
              <a:buNone/>
            </a:pPr>
            <a:endParaRPr lang="de-DE" sz="1900" dirty="0" smtClean="0"/>
          </a:p>
          <a:p>
            <a:pPr marL="0" indent="0" algn="r">
              <a:buNone/>
            </a:pPr>
            <a:endParaRPr lang="de-DE" sz="27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Inhaltsplatzhalter 3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1787"/>
          <a:stretch/>
        </p:blipFill>
        <p:spPr>
          <a:xfrm>
            <a:off x="4648200" y="2261922"/>
            <a:ext cx="3956248" cy="320251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701273" y="5623215"/>
            <a:ext cx="4105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/>
              <a:t>Foto </a:t>
            </a:r>
            <a:r>
              <a:rPr lang="de-DE" sz="800" dirty="0"/>
              <a:t>und Verleih: </a:t>
            </a:r>
            <a:endParaRPr lang="de-DE" sz="800" dirty="0" smtClean="0"/>
          </a:p>
          <a:p>
            <a:r>
              <a:rPr lang="de-DE" sz="800" dirty="0" smtClean="0"/>
              <a:t>https</a:t>
            </a:r>
            <a:r>
              <a:rPr lang="de-DE" sz="800" dirty="0"/>
              <a:t>://akademie-n.de/wp-content/uploads/2022/03/flyer-der-oekologische-fussabdruck.pdf</a:t>
            </a:r>
          </a:p>
        </p:txBody>
      </p:sp>
      <p:sp>
        <p:nvSpPr>
          <p:cNvPr id="14" name="Abgerundete rechteckige Legende 13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mitmachen</a:t>
            </a:r>
            <a:endParaRPr lang="de-DE" sz="1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938" y="968239"/>
            <a:ext cx="13525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3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90906"/>
            <a:ext cx="9144000" cy="866468"/>
          </a:xfrm>
        </p:spPr>
        <p:txBody>
          <a:bodyPr>
            <a:noAutofit/>
          </a:bodyPr>
          <a:lstStyle/>
          <a:p>
            <a:pPr algn="l"/>
            <a:r>
              <a:rPr lang="de-DE" sz="2900" dirty="0"/>
              <a:t/>
            </a:r>
            <a:br>
              <a:rPr lang="de-DE" sz="2900" dirty="0"/>
            </a:br>
            <a:r>
              <a:rPr lang="de-DE" sz="29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BEB</a:t>
            </a:r>
            <a:r>
              <a:rPr lang="de-DE" sz="29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– Ökumenisches Bildungsforum für energieeffiziente Bestandssanierung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512" y="1809369"/>
            <a:ext cx="4680520" cy="3361738"/>
          </a:xfrm>
        </p:spPr>
        <p:txBody>
          <a:bodyPr vert="horz" lIns="68580" tIns="34290" rIns="68580" bIns="34290" rtlCol="0" anchor="t">
            <a:normAutofit fontScale="62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de-DE" sz="2600" dirty="0">
                <a:cs typeface="Calibri"/>
              </a:rPr>
              <a:t>Stehen Sie vor der Herausforderung ein historisches Gebäude zu sanieren, wissen nicht, worauf Sie achten sollen und benötigen Informationen dazu? Das BEB organisiert Bildungs- und Netzwerkveranstaltungen rund um das Thema energetische Sanierung.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de-DE" sz="2600" dirty="0">
                <a:cs typeface="Calibri"/>
              </a:rPr>
              <a:t>Wir laden Sie herzlich zu unseren BEB-Veranstaltungen ein und sind offen für Ihre Wünsche und Ideen. Schreiben Sie uns: </a:t>
            </a:r>
            <a:r>
              <a:rPr lang="de-DE" sz="2600" u="sng" dirty="0">
                <a:cs typeface="Calibri"/>
              </a:rPr>
              <a:t>ikoehler@tamen.de</a:t>
            </a:r>
            <a:endParaRPr lang="de-DE" sz="2600" u="sng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18" name="Grafik 117">
            <a:extLst>
              <a:ext uri="{FF2B5EF4-FFF2-40B4-BE49-F238E27FC236}">
                <a16:creationId xmlns="" xmlns:a16="http://schemas.microsoft.com/office/drawing/2014/main" id="{F0556992-EB5F-DFA7-956C-7DD935AC3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9693"/>
            <a:ext cx="1839562" cy="871409"/>
          </a:xfrm>
          <a:prstGeom prst="rect">
            <a:avLst/>
          </a:prstGeom>
          <a:noFill/>
        </p:spPr>
      </p:pic>
      <p:pic>
        <p:nvPicPr>
          <p:cNvPr id="119" name="Grafik 118">
            <a:extLst>
              <a:ext uri="{FF2B5EF4-FFF2-40B4-BE49-F238E27FC236}">
                <a16:creationId xmlns="" xmlns:a16="http://schemas.microsoft.com/office/drawing/2014/main" id="{83720F4A-6EC6-A5EB-6F75-12A21DD992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89" t="33902" r="32430" b="54732"/>
          <a:stretch/>
        </p:blipFill>
        <p:spPr bwMode="auto">
          <a:xfrm>
            <a:off x="7459555" y="5352287"/>
            <a:ext cx="1684445" cy="723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0" name="Grafik 119">
            <a:extLst>
              <a:ext uri="{FF2B5EF4-FFF2-40B4-BE49-F238E27FC236}">
                <a16:creationId xmlns="" xmlns:a16="http://schemas.microsoft.com/office/drawing/2014/main" id="{93FAA1EE-F334-7227-3D4A-80FA079A4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83" y="5401808"/>
            <a:ext cx="2324192" cy="516184"/>
          </a:xfrm>
          <a:prstGeom prst="rect">
            <a:avLst/>
          </a:prstGeom>
          <a:noFill/>
        </p:spPr>
      </p:pic>
      <p:sp>
        <p:nvSpPr>
          <p:cNvPr id="122" name="Textfeld 121">
            <a:extLst>
              <a:ext uri="{FF2B5EF4-FFF2-40B4-BE49-F238E27FC236}">
                <a16:creationId xmlns="" xmlns:a16="http://schemas.microsoft.com/office/drawing/2014/main" id="{1F92ECF2-9E1A-4786-6092-C1A9ECC6A68C}"/>
              </a:ext>
            </a:extLst>
          </p:cNvPr>
          <p:cNvSpPr txBox="1"/>
          <p:nvPr/>
        </p:nvSpPr>
        <p:spPr>
          <a:xfrm>
            <a:off x="1609790" y="5289480"/>
            <a:ext cx="3610282" cy="685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Gefördert vom Projekt- und Innovationsfonds der Ev. Kirche Berlin-Brandenburg-schlesische Oberlausitz (EKBO) durch den Ev. Kirchenkreis </a:t>
            </a:r>
            <a:r>
              <a:rPr lang="de-DE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Wittstock-Ruppin</a:t>
            </a: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9" name="Gruppieren 128">
            <a:extLst>
              <a:ext uri="{FF2B5EF4-FFF2-40B4-BE49-F238E27FC236}">
                <a16:creationId xmlns="" xmlns:a16="http://schemas.microsoft.com/office/drawing/2014/main" id="{B5AC559D-AF53-92D5-6573-896180A9290C}"/>
              </a:ext>
            </a:extLst>
          </p:cNvPr>
          <p:cNvGrpSpPr/>
          <p:nvPr/>
        </p:nvGrpSpPr>
        <p:grpSpPr>
          <a:xfrm>
            <a:off x="5580112" y="3288418"/>
            <a:ext cx="2916438" cy="1724758"/>
            <a:chOff x="2019420" y="3280480"/>
            <a:chExt cx="2142120" cy="2428286"/>
          </a:xfrm>
        </p:grpSpPr>
        <p:sp>
          <p:nvSpPr>
            <p:cNvPr id="14" name="Abgerundete rechteckige Legende 13"/>
            <p:cNvSpPr/>
            <p:nvPr/>
          </p:nvSpPr>
          <p:spPr>
            <a:xfrm>
              <a:off x="2019420" y="3280480"/>
              <a:ext cx="2142120" cy="2428286"/>
            </a:xfrm>
            <a:prstGeom prst="wedgeRoundRectCallout">
              <a:avLst>
                <a:gd name="adj1" fmla="val -77588"/>
                <a:gd name="adj2" fmla="val 40267"/>
                <a:gd name="adj3" fmla="val 16667"/>
              </a:avLst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endParaRPr lang="de-DE" sz="1350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endParaRPr>
            </a:p>
            <a:p>
              <a:r>
                <a:rPr lang="de-DE" sz="1350" dirty="0">
                  <a:solidFill>
                    <a:schemeClr val="bg1">
                      <a:lumMod val="65000"/>
                    </a:schemeClr>
                  </a:solidFill>
                  <a:cs typeface="Calibri" panose="020F0502020204030204"/>
                </a:rPr>
                <a:t>Schauen Sie </a:t>
              </a:r>
            </a:p>
            <a:p>
              <a:r>
                <a:rPr lang="de-DE" sz="1350" dirty="0">
                  <a:solidFill>
                    <a:schemeClr val="bg1">
                      <a:lumMod val="65000"/>
                    </a:schemeClr>
                  </a:solidFill>
                  <a:cs typeface="Calibri" panose="020F0502020204030204"/>
                </a:rPr>
                <a:t>beim BEB </a:t>
              </a:r>
            </a:p>
            <a:p>
              <a:r>
                <a:rPr lang="de-DE" sz="1350" dirty="0">
                  <a:solidFill>
                    <a:schemeClr val="bg1">
                      <a:lumMod val="65000"/>
                    </a:schemeClr>
                  </a:solidFill>
                  <a:cs typeface="Calibri" panose="020F0502020204030204"/>
                </a:rPr>
                <a:t>vorbei:</a:t>
              </a:r>
            </a:p>
            <a:p>
              <a:endParaRPr lang="de-DE" sz="1350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endParaRPr>
            </a:p>
            <a:p>
              <a:r>
                <a:rPr lang="de-DE" sz="1050" dirty="0">
                  <a:solidFill>
                    <a:schemeClr val="bg1">
                      <a:lumMod val="65000"/>
                    </a:schemeClr>
                  </a:solidFill>
                </a:rPr>
                <a:t>https://tamen.de/projekte/beb/</a:t>
              </a:r>
              <a:endParaRPr lang="de-DE" sz="1050" dirty="0">
                <a:cs typeface="Calibri"/>
              </a:endParaRPr>
            </a:p>
            <a:p>
              <a:endParaRPr lang="de-DE" sz="105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128" name="Grafik 127">
              <a:extLst>
                <a:ext uri="{FF2B5EF4-FFF2-40B4-BE49-F238E27FC236}">
                  <a16:creationId xmlns="" xmlns:a16="http://schemas.microsoft.com/office/drawing/2014/main" id="{6D8510E0-F528-833E-04EA-1FDA8EA63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800" y="3405084"/>
              <a:ext cx="838694" cy="1497688"/>
            </a:xfrm>
            <a:prstGeom prst="rect">
              <a:avLst/>
            </a:prstGeom>
            <a:ln w="19050">
              <a:noFill/>
            </a:ln>
          </p:spPr>
        </p:pic>
      </p:grpSp>
      <p:sp>
        <p:nvSpPr>
          <p:cNvPr id="16" name="Abgerundete rechteckige Legende 13">
            <a:extLst>
              <a:ext uri="{FF2B5EF4-FFF2-40B4-BE49-F238E27FC236}">
                <a16:creationId xmlns="" xmlns:a16="http://schemas.microsoft.com/office/drawing/2014/main" id="{8F21BD15-D0CC-5EF1-3892-BCB8D506E899}"/>
              </a:ext>
            </a:extLst>
          </p:cNvPr>
          <p:cNvSpPr/>
          <p:nvPr/>
        </p:nvSpPr>
        <p:spPr>
          <a:xfrm>
            <a:off x="5868144" y="1419256"/>
            <a:ext cx="2850604" cy="772401"/>
          </a:xfrm>
          <a:prstGeom prst="wedgeRoundRectCallout">
            <a:avLst>
              <a:gd name="adj1" fmla="val -76046"/>
              <a:gd name="adj2" fmla="val 42377"/>
              <a:gd name="adj3" fmla="val 16667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r"/>
            <a:endParaRPr lang="de-DE" sz="135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Energieeffizient Sanieren! </a:t>
            </a:r>
            <a:endParaRPr lang="de-DE" dirty="0">
              <a:solidFill>
                <a:schemeClr val="bg1">
                  <a:lumMod val="65000"/>
                </a:schemeClr>
              </a:solidFill>
              <a:cs typeface="Calibri" panose="020F0502020204030204"/>
            </a:endParaRPr>
          </a:p>
          <a:p>
            <a:pPr algn="ctr"/>
            <a:endParaRPr lang="de-DE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Abgerundete rechteckige Legende 13">
            <a:extLst>
              <a:ext uri="{FF2B5EF4-FFF2-40B4-BE49-F238E27FC236}">
                <a16:creationId xmlns="" xmlns:a16="http://schemas.microsoft.com/office/drawing/2014/main" id="{143DFBF6-A798-ED9C-28A4-FE2BD870B49D}"/>
              </a:ext>
            </a:extLst>
          </p:cNvPr>
          <p:cNvSpPr/>
          <p:nvPr/>
        </p:nvSpPr>
        <p:spPr>
          <a:xfrm>
            <a:off x="5004048" y="2376622"/>
            <a:ext cx="1416324" cy="716844"/>
          </a:xfrm>
          <a:prstGeom prst="wedgeRoundRectCallout">
            <a:avLst>
              <a:gd name="adj1" fmla="val 99234"/>
              <a:gd name="adj2" fmla="val 46929"/>
              <a:gd name="adj3" fmla="val 16667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r"/>
            <a:endParaRPr lang="de-DE" sz="135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Aber wie?! </a:t>
            </a:r>
            <a:endParaRPr lang="de-DE" dirty="0">
              <a:solidFill>
                <a:schemeClr val="bg1">
                  <a:lumMod val="65000"/>
                </a:schemeClr>
              </a:solidFill>
              <a:cs typeface="Calibri" panose="020F0502020204030204"/>
            </a:endParaRPr>
          </a:p>
          <a:p>
            <a:pPr algn="ctr"/>
            <a:endParaRPr lang="de-DE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23" name="Rechteck 22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28" name="Gruppieren 27"/>
          <p:cNvGrpSpPr/>
          <p:nvPr/>
        </p:nvGrpSpPr>
        <p:grpSpPr>
          <a:xfrm>
            <a:off x="0" y="6108762"/>
            <a:ext cx="9144000" cy="764704"/>
            <a:chOff x="0" y="6093296"/>
            <a:chExt cx="9144000" cy="764704"/>
          </a:xfrm>
        </p:grpSpPr>
        <p:sp>
          <p:nvSpPr>
            <p:cNvPr id="29" name="Rechteck 28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83288" y="6356845"/>
            <a:ext cx="2133600" cy="365125"/>
          </a:xfrm>
        </p:spPr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Abgerundete rechteckige Legende 37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nutzen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57208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643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rgbClr val="643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5929"/>
            <a:ext cx="3563888" cy="64485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79512" y="6093296"/>
            <a:ext cx="8784976" cy="612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Umweltbüro der Evangelischen Kirche Berlin-Brandenburg-schlesische Oberlausitz</a:t>
            </a:r>
            <a:br>
              <a: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umwelt@ekbo.de – Tel: 030 243 44 411 – Georgenkirchstraße 69, 10249 Berlin</a:t>
            </a:r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0" y="1650983"/>
            <a:ext cx="8784976" cy="475252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de-DE" sz="3200" dirty="0" smtClean="0"/>
              <a:t>Sie haben einen Wunsch </a:t>
            </a:r>
          </a:p>
          <a:p>
            <a:pPr algn="ctr"/>
            <a:r>
              <a:rPr lang="de-DE" sz="3200" dirty="0" smtClean="0"/>
              <a:t>oder eine Rückmeldung?</a:t>
            </a:r>
          </a:p>
          <a:p>
            <a:pPr algn="ctr"/>
            <a:r>
              <a:rPr lang="de-DE" sz="3200" b="1" dirty="0" smtClean="0">
                <a:solidFill>
                  <a:srgbClr val="00B050"/>
                </a:solidFill>
              </a:rPr>
              <a:t>Kontaktieren Sie das EKBO-Umweltbüro</a:t>
            </a:r>
          </a:p>
          <a:p>
            <a:pPr algn="ctr"/>
            <a:r>
              <a:rPr lang="de-DE" sz="7200" dirty="0">
                <a:sym typeface="Wingdings" panose="05000000000000000000" pitchFamily="2" charset="2"/>
              </a:rPr>
              <a:t></a:t>
            </a:r>
            <a:endParaRPr lang="de-DE" sz="7200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30669" y="96742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smtClean="0">
                <a:solidFill>
                  <a:srgbClr val="00B050"/>
                </a:solidFill>
              </a:rPr>
              <a:t>Dialog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10" name="Abgerundete rechteckige Legende 9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nutzen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38055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Kopiervorlage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1180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 smtClean="0"/>
              <a:t>Text</a:t>
            </a:r>
            <a:endParaRPr lang="de-DE" sz="1800" dirty="0"/>
          </a:p>
          <a:p>
            <a:pPr marL="0" indent="0">
              <a:buNone/>
            </a:pPr>
            <a:r>
              <a:rPr lang="de-DE" sz="1800" b="1" dirty="0" err="1" smtClean="0">
                <a:solidFill>
                  <a:srgbClr val="00B050"/>
                </a:solidFill>
              </a:rPr>
              <a:t>text</a:t>
            </a:r>
            <a:endParaRPr lang="de-DE" sz="1800" b="1" dirty="0" smtClean="0">
              <a:solidFill>
                <a:srgbClr val="00B050"/>
              </a:solidFill>
            </a:endParaRPr>
          </a:p>
          <a:p>
            <a:pPr marL="0" indent="0" algn="r">
              <a:buNone/>
            </a:pPr>
            <a:endParaRPr lang="de-DE" sz="27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 rot="16200000">
            <a:off x="8524095" y="2395885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Bildquelle: </a:t>
            </a:r>
            <a:endParaRPr lang="de-DE" sz="8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de-DE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Abgerundete rechteckige Legende 13"/>
          <p:cNvSpPr/>
          <p:nvPr/>
        </p:nvSpPr>
        <p:spPr>
          <a:xfrm>
            <a:off x="157687" y="4293096"/>
            <a:ext cx="1368152" cy="1224196"/>
          </a:xfrm>
          <a:prstGeom prst="wedgeRoundRectCallout">
            <a:avLst>
              <a:gd name="adj1" fmla="val 108733"/>
              <a:gd name="adj2" fmla="val 4810"/>
              <a:gd name="adj3" fmla="val 16667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text</a:t>
            </a:r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Abgerundete rechteckige Legende 14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65694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643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5929"/>
            <a:ext cx="3563888" cy="644853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5" name="Rechteck 4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179512" y="6093296"/>
              <a:ext cx="8784976" cy="61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1187624" y="1104871"/>
            <a:ext cx="6246912" cy="5615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2800" b="1" dirty="0" err="1" smtClean="0"/>
              <a:t>Ökofair</a:t>
            </a:r>
            <a:r>
              <a:rPr lang="de-DE" sz="2800" b="1" dirty="0" smtClean="0"/>
              <a:t> einkaufen in Geschäften vor Ort</a:t>
            </a:r>
            <a:endParaRPr lang="de-DE" sz="2800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64" y="1865052"/>
            <a:ext cx="2761517" cy="390789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75" y="1899251"/>
            <a:ext cx="2799194" cy="3961213"/>
          </a:xfrm>
          <a:prstGeom prst="rect">
            <a:avLst/>
          </a:prstGeom>
        </p:spPr>
      </p:pic>
      <p:sp>
        <p:nvSpPr>
          <p:cNvPr id="15" name="Abgerundete rechteckige Legende 14"/>
          <p:cNvSpPr/>
          <p:nvPr/>
        </p:nvSpPr>
        <p:spPr>
          <a:xfrm>
            <a:off x="7056276" y="2492896"/>
            <a:ext cx="1908212" cy="1688410"/>
          </a:xfrm>
          <a:prstGeom prst="wedgeRoundRectCallout">
            <a:avLst>
              <a:gd name="adj1" fmla="val -52120"/>
              <a:gd name="adj2" fmla="val 100292"/>
              <a:gd name="adj3" fmla="val 16667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Dieses 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Plakat mit Siegeln für soziale, ethische und ökologische Kriterien von Produkten für den kirchlichen Bedarf erhalten Sie im Umweltbüro der EKBO.</a:t>
            </a:r>
          </a:p>
          <a:p>
            <a:pPr algn="ctr"/>
            <a:endParaRPr lang="de-DE" sz="12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de-DE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nutzen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16227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6" name="Rechteck 15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179512" y="6093296"/>
              <a:ext cx="8784976" cy="61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3116" y="5395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Ökofair</a:t>
            </a:r>
            <a:r>
              <a:rPr lang="de-DE" dirty="0" smtClean="0"/>
              <a:t> einkaufen </a:t>
            </a:r>
            <a:br>
              <a:rPr lang="de-DE" dirty="0" smtClean="0"/>
            </a:br>
            <a:r>
              <a:rPr lang="de-DE" dirty="0" smtClean="0"/>
              <a:t>im Internet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559116" y="6257525"/>
            <a:ext cx="2133600" cy="365125"/>
          </a:xfrm>
        </p:spPr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3116" y="111100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27584" y="4649478"/>
            <a:ext cx="727723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Seit Oktober 2022</a:t>
            </a:r>
            <a:r>
              <a:rPr kumimoji="0" lang="de-DE" alt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können kirchliche Einrichtungen über das </a:t>
            </a:r>
            <a:r>
              <a:rPr lang="de-DE" altLang="de-DE" dirty="0" smtClean="0">
                <a:ea typeface="Calibri" panose="020F0502020204030204" pitchFamily="34" charset="0"/>
              </a:rPr>
              <a:t>Einkaufsp</a:t>
            </a:r>
            <a:r>
              <a:rPr kumimoji="0" lang="de-DE" alt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ortal „wir kaufen anders“ </a:t>
            </a:r>
            <a:r>
              <a:rPr kumimoji="0" lang="de-DE" alt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ökofaire</a:t>
            </a:r>
            <a:r>
              <a:rPr kumimoji="0" lang="de-DE" alt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Produkte online beziehen. </a:t>
            </a:r>
            <a:r>
              <a:rPr lang="de-DE" altLang="de-DE" dirty="0" smtClean="0">
                <a:ea typeface="Calibri" panose="020F0502020204030204" pitchFamily="34" charset="0"/>
              </a:rPr>
              <a:t>Hier </a:t>
            </a:r>
            <a:r>
              <a:rPr kumimoji="0" lang="de-DE" alt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werden ausschließlich bereits geprüfte, </a:t>
            </a:r>
            <a:r>
              <a:rPr kumimoji="0" lang="de-DE" alt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ökofaire</a:t>
            </a:r>
            <a:r>
              <a:rPr kumimoji="0" lang="de-DE" alt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Produkte verkauft, die zudem über entsprechende Rahmenverträge mit Rabatt angeboten werden.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dirty="0" smtClean="0"/>
              <a:t>Nutzbar nach Registrierung unter https</a:t>
            </a:r>
            <a:r>
              <a:rPr lang="de-DE" altLang="de-DE" dirty="0"/>
              <a:t>://www.wir-kaufen-anders.de/</a:t>
            </a:r>
            <a:endParaRPr kumimoji="0" lang="de-DE" alt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3" y="1682502"/>
            <a:ext cx="9149916" cy="283625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417" y="120761"/>
            <a:ext cx="2486025" cy="56197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93" y="94553"/>
            <a:ext cx="2247916" cy="504829"/>
          </a:xfrm>
          <a:prstGeom prst="rect">
            <a:avLst/>
          </a:prstGeom>
        </p:spPr>
      </p:pic>
      <p:sp>
        <p:nvSpPr>
          <p:cNvPr id="12" name="Abgerundete rechteckige Legende 11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nutzen</a:t>
            </a:r>
            <a:endParaRPr lang="de-DE" sz="1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200" y="4812765"/>
            <a:ext cx="1068909" cy="106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1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39806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Winterkirchen: „warme Nischen“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10" y="1448655"/>
            <a:ext cx="4125468" cy="3891406"/>
          </a:xfrm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1108" y="1484784"/>
            <a:ext cx="4285902" cy="4092856"/>
          </a:xfrm>
        </p:spPr>
        <p:txBody>
          <a:bodyPr>
            <a:noAutofit/>
          </a:bodyPr>
          <a:lstStyle/>
          <a:p>
            <a:r>
              <a:rPr lang="de-DE" sz="1800" dirty="0" smtClean="0"/>
              <a:t>Für den Winter haben sich viele Kirchengemeinden </a:t>
            </a:r>
            <a:r>
              <a:rPr lang="de-DE" sz="1800" b="1" dirty="0" smtClean="0">
                <a:solidFill>
                  <a:srgbClr val="00B050"/>
                </a:solidFill>
              </a:rPr>
              <a:t>gemütliche Rückzugsräume als warme Nischen </a:t>
            </a:r>
            <a:r>
              <a:rPr lang="de-DE" sz="1800" dirty="0" smtClean="0"/>
              <a:t>eingerichtet, für Andachten und </a:t>
            </a:r>
            <a:br>
              <a:rPr lang="de-DE" sz="1800" dirty="0" smtClean="0"/>
            </a:br>
            <a:r>
              <a:rPr lang="de-DE" sz="1800" dirty="0" smtClean="0"/>
              <a:t>andere Veranstaltungen statt. Es reicht, den kleineren Raum schwach zu heizen.</a:t>
            </a:r>
            <a:r>
              <a:rPr lang="de-DE" sz="1800" dirty="0"/>
              <a:t> </a:t>
            </a:r>
            <a:r>
              <a:rPr lang="de-DE" sz="1800" b="1" dirty="0" smtClean="0">
                <a:solidFill>
                  <a:srgbClr val="00B050"/>
                </a:solidFill>
              </a:rPr>
              <a:t>Stiefel und Mäntel </a:t>
            </a:r>
            <a:r>
              <a:rPr lang="de-DE" sz="1800" dirty="0" smtClean="0"/>
              <a:t>halten ja auch </a:t>
            </a:r>
            <a:br>
              <a:rPr lang="de-DE" sz="1800" dirty="0" smtClean="0"/>
            </a:br>
            <a:r>
              <a:rPr lang="de-DE" sz="1800" dirty="0" smtClean="0"/>
              <a:t>warm.</a:t>
            </a:r>
            <a:br>
              <a:rPr lang="de-DE" sz="1800" dirty="0" smtClean="0"/>
            </a:br>
            <a:endParaRPr lang="de-DE" sz="1800" dirty="0" smtClean="0"/>
          </a:p>
          <a:p>
            <a:r>
              <a:rPr lang="de-DE" sz="1800" dirty="0" smtClean="0"/>
              <a:t>&gt;&gt; Das </a:t>
            </a:r>
            <a:r>
              <a:rPr lang="de-DE" sz="1800" dirty="0"/>
              <a:t>Feedback ist durchweg positiv</a:t>
            </a:r>
            <a:r>
              <a:rPr lang="de-DE" sz="1800" dirty="0" smtClean="0"/>
              <a:t>,</a:t>
            </a:r>
            <a:br>
              <a:rPr lang="de-DE" sz="1800" dirty="0" smtClean="0"/>
            </a:br>
            <a:r>
              <a:rPr lang="de-DE" sz="1800" dirty="0" smtClean="0"/>
              <a:t> </a:t>
            </a:r>
            <a:r>
              <a:rPr lang="de-DE" sz="1800" dirty="0"/>
              <a:t>es ist "kuschliger", </a:t>
            </a:r>
            <a:r>
              <a:rPr lang="de-DE" sz="1800" dirty="0" smtClean="0"/>
              <a:t>außerdem </a:t>
            </a:r>
            <a:r>
              <a:rPr lang="de-DE" sz="1800" dirty="0"/>
              <a:t>ein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b="1" dirty="0" smtClean="0">
                <a:solidFill>
                  <a:srgbClr val="00B050"/>
                </a:solidFill>
              </a:rPr>
              <a:t>gutes </a:t>
            </a:r>
            <a:r>
              <a:rPr lang="de-DE" sz="1800" b="1" dirty="0">
                <a:solidFill>
                  <a:srgbClr val="00B050"/>
                </a:solidFill>
              </a:rPr>
              <a:t>Gefühl auf die fossile Verbrennungsorgie zu verzichten </a:t>
            </a:r>
            <a:r>
              <a:rPr lang="de-DE" sz="1800" b="1" dirty="0" smtClean="0">
                <a:solidFill>
                  <a:srgbClr val="00B050"/>
                </a:solidFill>
              </a:rPr>
              <a:t/>
            </a:r>
            <a:br>
              <a:rPr lang="de-DE" sz="1800" b="1" dirty="0" smtClean="0">
                <a:solidFill>
                  <a:srgbClr val="00B050"/>
                </a:solidFill>
              </a:rPr>
            </a:br>
            <a:r>
              <a:rPr lang="de-DE" sz="1800" dirty="0" smtClean="0"/>
              <a:t>und </a:t>
            </a:r>
            <a:r>
              <a:rPr lang="de-DE" sz="1800" dirty="0"/>
              <a:t>irgendwie mal eine schöne </a:t>
            </a:r>
            <a:r>
              <a:rPr lang="de-DE" sz="1800" dirty="0" smtClean="0"/>
              <a:t>Abwechslung&lt;&lt; sagt Dr</a:t>
            </a:r>
            <a:r>
              <a:rPr lang="de-DE" sz="1800" dirty="0"/>
              <a:t>. Hartmut Ehmler, </a:t>
            </a:r>
            <a:r>
              <a:rPr lang="de-DE" sz="1800" dirty="0" smtClean="0"/>
              <a:t>Klimaschutzbeauftragter </a:t>
            </a:r>
            <a:r>
              <a:rPr lang="de-DE" sz="1800" dirty="0"/>
              <a:t>der </a:t>
            </a:r>
            <a:r>
              <a:rPr lang="de-DE" sz="1800" dirty="0" smtClean="0"/>
              <a:t>-&gt;</a:t>
            </a:r>
            <a:endParaRPr lang="de-DE" sz="18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513304" y="5351270"/>
            <a:ext cx="44511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Winterkirche Nathanael,</a:t>
            </a:r>
          </a:p>
          <a:p>
            <a:r>
              <a:rPr lang="de-DE" sz="1000" dirty="0"/>
              <a:t>Ausgestaltung und Foto von Pfarrer Lübke, </a:t>
            </a:r>
            <a:r>
              <a:rPr lang="de-DE" sz="1000" dirty="0" smtClean="0"/>
              <a:t>2021</a:t>
            </a:r>
            <a:endParaRPr lang="de-DE" sz="1000" dirty="0"/>
          </a:p>
          <a:p>
            <a:r>
              <a:rPr lang="de-DE" dirty="0" smtClean="0"/>
              <a:t>Kirchengemeinde </a:t>
            </a:r>
            <a:r>
              <a:rPr lang="de-DE" dirty="0"/>
              <a:t>Philippus-Nathanael, </a:t>
            </a:r>
            <a:r>
              <a:rPr lang="de-DE" dirty="0" smtClean="0"/>
              <a:t>Berlin</a:t>
            </a:r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11" name="Rechteck 10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3" name="Gruppieren 12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4" name="Rechteck 13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179512" y="6093296"/>
              <a:ext cx="8784976" cy="61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Abgerundete rechteckige Legende 15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13418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46956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Klimakonzert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de-DE" sz="7200" dirty="0" smtClean="0"/>
              <a:t>Genießen Sie ein Kirchenkonzert </a:t>
            </a:r>
            <a:br>
              <a:rPr lang="de-DE" sz="7200" dirty="0" smtClean="0"/>
            </a:br>
            <a:r>
              <a:rPr lang="de-DE" sz="7200" dirty="0" smtClean="0"/>
              <a:t>so </a:t>
            </a:r>
            <a:r>
              <a:rPr lang="de-DE" sz="7200" dirty="0"/>
              <a:t>wie es früher </a:t>
            </a:r>
            <a:r>
              <a:rPr lang="de-DE" sz="7200" dirty="0" smtClean="0"/>
              <a:t>war: </a:t>
            </a:r>
            <a:br>
              <a:rPr lang="de-DE" sz="7200" dirty="0" smtClean="0"/>
            </a:br>
            <a:r>
              <a:rPr lang="de-DE" sz="7200" b="1" dirty="0" smtClean="0">
                <a:solidFill>
                  <a:srgbClr val="00B050"/>
                </a:solidFill>
              </a:rPr>
              <a:t>in einer unbeheizten Kirche</a:t>
            </a:r>
            <a:r>
              <a:rPr lang="de-DE" sz="7200" dirty="0" smtClean="0"/>
              <a:t>. </a:t>
            </a:r>
          </a:p>
          <a:p>
            <a:r>
              <a:rPr lang="de-DE" sz="7200" dirty="0" smtClean="0"/>
              <a:t>Nur </a:t>
            </a:r>
            <a:r>
              <a:rPr lang="de-DE" sz="7200" dirty="0"/>
              <a:t>wer mitgemacht hat, </a:t>
            </a:r>
            <a:r>
              <a:rPr lang="de-DE" sz="7200" dirty="0" smtClean="0"/>
              <a:t>darf meckern. Probieren Sie </a:t>
            </a:r>
            <a:r>
              <a:rPr lang="de-DE" sz="7200" dirty="0"/>
              <a:t>es </a:t>
            </a:r>
            <a:r>
              <a:rPr lang="de-DE" sz="7200" dirty="0" smtClean="0"/>
              <a:t>einfach aus.</a:t>
            </a:r>
          </a:p>
          <a:p>
            <a:r>
              <a:rPr lang="de-DE" sz="7200" dirty="0" smtClean="0"/>
              <a:t>globalen Herausforderungen erfordern kleine Anpassungen für ein gutes Gewissen.</a:t>
            </a:r>
          </a:p>
          <a:p>
            <a:r>
              <a:rPr lang="de-DE" sz="7200" dirty="0" smtClean="0"/>
              <a:t>Die Orgel verträgt den Wechsel prima, wenn der Kasten auf bleibt.</a:t>
            </a:r>
          </a:p>
          <a:p>
            <a:pPr marL="0" indent="0">
              <a:buNone/>
            </a:pPr>
            <a:r>
              <a:rPr lang="de-DE" sz="7200" dirty="0" smtClean="0"/>
              <a:t>Programm:</a:t>
            </a:r>
            <a:endParaRPr lang="de-DE" sz="7200" dirty="0"/>
          </a:p>
          <a:p>
            <a:r>
              <a:rPr lang="de-DE" sz="7200" b="1" dirty="0" smtClean="0">
                <a:solidFill>
                  <a:srgbClr val="00B050"/>
                </a:solidFill>
              </a:rPr>
              <a:t>Kurze Andacht für Gäste aller Glaubensrichtungen, Orgelkonzert</a:t>
            </a:r>
          </a:p>
          <a:p>
            <a:pPr marL="0" indent="0">
              <a:buNone/>
            </a:pPr>
            <a:r>
              <a:rPr lang="de-DE" sz="7200" dirty="0" smtClean="0"/>
              <a:t>Begleitprogramm:</a:t>
            </a:r>
            <a:endParaRPr lang="de-DE" sz="7200" dirty="0"/>
          </a:p>
          <a:p>
            <a:r>
              <a:rPr lang="de-DE" sz="7200" b="1" dirty="0" smtClean="0">
                <a:solidFill>
                  <a:srgbClr val="00B050"/>
                </a:solidFill>
              </a:rPr>
              <a:t>Heiße Getränke</a:t>
            </a:r>
            <a:r>
              <a:rPr lang="de-DE" sz="7200" dirty="0" smtClean="0"/>
              <a:t>, heiße Maroni, </a:t>
            </a:r>
            <a:r>
              <a:rPr lang="de-DE" sz="7200" b="1" dirty="0" smtClean="0">
                <a:solidFill>
                  <a:srgbClr val="00B050"/>
                </a:solidFill>
              </a:rPr>
              <a:t>Klimaschutz-Infos</a:t>
            </a:r>
            <a:r>
              <a:rPr lang="de-DE" sz="7200" dirty="0" smtClean="0"/>
              <a:t>, Leih-Decken, </a:t>
            </a:r>
            <a:r>
              <a:rPr lang="de-DE" sz="7200" b="1" dirty="0" smtClean="0">
                <a:solidFill>
                  <a:srgbClr val="00B050"/>
                </a:solidFill>
              </a:rPr>
              <a:t>Weihnachtsbäume</a:t>
            </a:r>
            <a:r>
              <a:rPr lang="de-DE" sz="7200" dirty="0" smtClean="0"/>
              <a:t> aus der Region</a:t>
            </a:r>
            <a:endParaRPr lang="de-DE" sz="800" dirty="0"/>
          </a:p>
          <a:p>
            <a:pPr marL="0" indent="0" algn="r">
              <a:buNone/>
            </a:pPr>
            <a:endParaRPr lang="de-DE" sz="27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4551823" y="4306873"/>
            <a:ext cx="414850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B050"/>
                </a:solidFill>
              </a:rPr>
              <a:t>Dresscode: </a:t>
            </a:r>
            <a:r>
              <a:rPr lang="de-DE" b="1" dirty="0" smtClean="0">
                <a:solidFill>
                  <a:srgbClr val="00B050"/>
                </a:solidFill>
              </a:rPr>
              <a:t>Winter</a:t>
            </a:r>
          </a:p>
          <a:p>
            <a:r>
              <a:rPr lang="de-DE" dirty="0" smtClean="0"/>
              <a:t>Bitte tragen Sie </a:t>
            </a:r>
            <a:r>
              <a:rPr lang="de-DE" dirty="0"/>
              <a:t>Pulli, </a:t>
            </a:r>
            <a:r>
              <a:rPr lang="de-DE" dirty="0" smtClean="0"/>
              <a:t>Jacke, </a:t>
            </a:r>
          </a:p>
          <a:p>
            <a:r>
              <a:rPr lang="de-DE" dirty="0" smtClean="0"/>
              <a:t>Kopfbedeckung, </a:t>
            </a:r>
            <a:r>
              <a:rPr lang="de-DE" dirty="0"/>
              <a:t>geschlossene Schuhe mit </a:t>
            </a:r>
            <a:endParaRPr lang="de-DE" dirty="0" smtClean="0"/>
          </a:p>
          <a:p>
            <a:r>
              <a:rPr lang="de-DE" dirty="0" smtClean="0"/>
              <a:t>Socken</a:t>
            </a:r>
            <a:r>
              <a:rPr lang="de-DE" dirty="0"/>
              <a:t>. </a:t>
            </a:r>
            <a:r>
              <a:rPr lang="de-DE" b="1" dirty="0">
                <a:solidFill>
                  <a:srgbClr val="00B050"/>
                </a:solidFill>
              </a:rPr>
              <a:t>Freie Knöchel sind </a:t>
            </a:r>
            <a:r>
              <a:rPr lang="de-DE" b="1" dirty="0" smtClean="0">
                <a:solidFill>
                  <a:srgbClr val="00B050"/>
                </a:solidFill>
              </a:rPr>
              <a:t>unpassend</a:t>
            </a:r>
            <a:r>
              <a:rPr lang="de-DE" dirty="0" smtClean="0"/>
              <a:t>.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Bringen Sie eine Tasse und Kleingeld für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heiße Getränke</a:t>
            </a:r>
            <a:r>
              <a:rPr lang="de-DE" dirty="0" smtClean="0"/>
              <a:t>.</a:t>
            </a:r>
            <a:endParaRPr lang="de-DE" dirty="0"/>
          </a:p>
          <a:p>
            <a:endParaRPr lang="de-DE" dirty="0"/>
          </a:p>
        </p:txBody>
      </p:sp>
      <p:pic>
        <p:nvPicPr>
          <p:cNvPr id="18" name="Inhaltsplatzhalter 1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775" y="1581910"/>
            <a:ext cx="3564633" cy="2673475"/>
          </a:xfrm>
        </p:spPr>
      </p:pic>
      <p:sp>
        <p:nvSpPr>
          <p:cNvPr id="19" name="Textfeld 18"/>
          <p:cNvSpPr txBox="1"/>
          <p:nvPr/>
        </p:nvSpPr>
        <p:spPr>
          <a:xfrm rot="16200000">
            <a:off x="7156231" y="2921214"/>
            <a:ext cx="25195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© Rebekah Maxner,  </a:t>
            </a:r>
            <a:r>
              <a:rPr lang="de-DE" sz="800" u="sng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de-DE" sz="800" u="sng" dirty="0" smtClean="0">
                <a:solidFill>
                  <a:schemeClr val="bg1">
                    <a:lumMod val="65000"/>
                  </a:schemeClr>
                </a:solidFill>
              </a:rPr>
              <a:t>rebekah.maxner.ca</a:t>
            </a:r>
            <a:endParaRPr lang="de-DE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 rot="19525203">
            <a:off x="4048089" y="1958384"/>
            <a:ext cx="175881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Jacken-Pflicht, 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wir heizen nicht.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4" name="Pfeil nach rechts 3"/>
          <p:cNvSpPr/>
          <p:nvPr/>
        </p:nvSpPr>
        <p:spPr>
          <a:xfrm>
            <a:off x="210162" y="2203993"/>
            <a:ext cx="576064" cy="504056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 rot="16200000">
            <a:off x="6742114" y="3291859"/>
            <a:ext cx="45124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Einladungen 2022: </a:t>
            </a:r>
            <a:r>
              <a:rPr lang="de-DE" sz="800" u="sng" dirty="0">
                <a:solidFill>
                  <a:schemeClr val="bg1">
                    <a:lumMod val="65000"/>
                  </a:schemeClr>
                </a:solidFill>
                <a:hlinkClick r:id="rId4"/>
              </a:rPr>
              <a:t>https://www.ekbo.de/wir/umwelt-klimaschutz/veranstaltungen-aktuelles.html</a:t>
            </a:r>
            <a:endParaRPr lang="de-DE" sz="800" dirty="0">
              <a:solidFill>
                <a:schemeClr val="bg1">
                  <a:lumMod val="65000"/>
                </a:schemeClr>
              </a:solidFill>
            </a:endParaRPr>
          </a:p>
          <a:p>
            <a:endParaRPr lang="de-DE" dirty="0"/>
          </a:p>
        </p:txBody>
      </p:sp>
      <p:sp>
        <p:nvSpPr>
          <p:cNvPr id="17" name="Abgerundete rechteckige Legende 16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85" y="169417"/>
            <a:ext cx="1293632" cy="129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8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Orgel mit Infrarot-Heizung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1331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1800" dirty="0" smtClean="0"/>
          </a:p>
          <a:p>
            <a:pPr marL="0" indent="0">
              <a:buNone/>
            </a:pPr>
            <a:r>
              <a:rPr lang="de-DE" sz="1800" dirty="0" smtClean="0"/>
              <a:t>Wozu die ganze Kirche heizen, wenn man die wichtigsten Plätze einzeln heizen kann?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 smtClean="0"/>
          </a:p>
          <a:p>
            <a:pPr marL="0" indent="0">
              <a:buNone/>
            </a:pPr>
            <a:endParaRPr lang="de-DE" sz="1800" dirty="0" smtClean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 smtClean="0"/>
              <a:t>Liebe </a:t>
            </a:r>
            <a:r>
              <a:rPr lang="de-DE" sz="1800" dirty="0" err="1"/>
              <a:t>Kirchenmusiker:innen</a:t>
            </a:r>
            <a:r>
              <a:rPr lang="de-DE" sz="1800" dirty="0"/>
              <a:t>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und </a:t>
            </a:r>
            <a:r>
              <a:rPr lang="de-DE" sz="1800" dirty="0" err="1"/>
              <a:t>Chrosänger:innen</a:t>
            </a:r>
            <a:r>
              <a:rPr lang="de-DE" sz="1800" dirty="0"/>
              <a:t>, </a:t>
            </a:r>
            <a:br>
              <a:rPr lang="de-DE" sz="1800" dirty="0"/>
            </a:br>
            <a:r>
              <a:rPr lang="de-DE" sz="1800" dirty="0"/>
              <a:t>wir vom Umweltbüro der EKBO freuen uns auf den Dialog und Ihre Erfahrungen: </a:t>
            </a:r>
            <a:br>
              <a:rPr lang="de-DE" sz="1800" dirty="0"/>
            </a:br>
            <a:r>
              <a:rPr lang="de-DE" sz="1800" dirty="0"/>
              <a:t>Tel. 0151 2886 5756 Barbara Ral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Inhaltsplatzhalter 12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7844" y="1807226"/>
            <a:ext cx="3837906" cy="4089920"/>
          </a:xfrm>
          <a:prstGeom prst="rect">
            <a:avLst/>
          </a:prstGeom>
        </p:spPr>
      </p:pic>
      <p:sp>
        <p:nvSpPr>
          <p:cNvPr id="4" name="Abgerundete rechteckige Legende 3"/>
          <p:cNvSpPr/>
          <p:nvPr/>
        </p:nvSpPr>
        <p:spPr>
          <a:xfrm>
            <a:off x="1763688" y="2982652"/>
            <a:ext cx="2088232" cy="864096"/>
          </a:xfrm>
          <a:prstGeom prst="wedgeRoundRectCallout">
            <a:avLst>
              <a:gd name="adj1" fmla="val 97205"/>
              <a:gd name="adj2" fmla="val 161573"/>
              <a:gd name="adj3" fmla="val 16667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Infrarot-Heizwände der 4. Generation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an der Orgel.</a:t>
            </a:r>
          </a:p>
        </p:txBody>
      </p:sp>
      <p:sp>
        <p:nvSpPr>
          <p:cNvPr id="14" name="Abgerundete rechteckige Legende 13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80945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2484" y="2791272"/>
            <a:ext cx="2857948" cy="28579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Weihnachtsbaum Kiefer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7931224" cy="9647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1800" dirty="0" smtClean="0"/>
              <a:t>Weihnachtsbäume aus </a:t>
            </a:r>
            <a:r>
              <a:rPr lang="de-DE" sz="1800" b="1" dirty="0" smtClean="0">
                <a:solidFill>
                  <a:srgbClr val="00B050"/>
                </a:solidFill>
              </a:rPr>
              <a:t>regionalem</a:t>
            </a:r>
            <a:r>
              <a:rPr lang="de-DE" sz="1800" dirty="0" smtClean="0"/>
              <a:t> Waldumbau, </a:t>
            </a:r>
          </a:p>
          <a:p>
            <a:pPr marL="0" indent="0" algn="ctr">
              <a:buNone/>
            </a:pPr>
            <a:r>
              <a:rPr lang="de-DE" sz="1800" dirty="0" smtClean="0"/>
              <a:t>nachhaltig, fair, ungespritzt, den </a:t>
            </a:r>
            <a:r>
              <a:rPr lang="de-DE" sz="1800" b="1" dirty="0" smtClean="0">
                <a:solidFill>
                  <a:srgbClr val="00B050"/>
                </a:solidFill>
              </a:rPr>
              <a:t>dürfen dann die Kaninchen fressen</a:t>
            </a:r>
            <a:r>
              <a:rPr lang="de-DE" sz="1800" dirty="0" smtClean="0"/>
              <a:t>!</a:t>
            </a:r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endParaRPr lang="de-DE" sz="1000" dirty="0" smtClean="0"/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endParaRPr lang="de-DE" sz="1000" dirty="0" smtClean="0"/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endParaRPr lang="de-DE" sz="1000" dirty="0" smtClean="0"/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endParaRPr lang="de-DE" sz="1000" dirty="0" smtClean="0"/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Inhaltsplatzhalter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t="-947" r="5887" b="24820"/>
          <a:stretch/>
        </p:blipFill>
        <p:spPr>
          <a:xfrm>
            <a:off x="478904" y="2756091"/>
            <a:ext cx="2652936" cy="289313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6" name="Textfeld 5"/>
          <p:cNvSpPr txBox="1"/>
          <p:nvPr/>
        </p:nvSpPr>
        <p:spPr>
          <a:xfrm>
            <a:off x="3386208" y="4512597"/>
            <a:ext cx="1363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Fragen Sie die </a:t>
            </a:r>
            <a:r>
              <a:rPr lang="de-DE" sz="800" dirty="0" err="1" smtClean="0"/>
              <a:t>Förster:innen</a:t>
            </a:r>
            <a:r>
              <a:rPr lang="de-DE" sz="800" dirty="0" smtClean="0"/>
              <a:t>. </a:t>
            </a:r>
          </a:p>
          <a:p>
            <a:endParaRPr lang="de-DE" sz="800" dirty="0" smtClean="0"/>
          </a:p>
          <a:p>
            <a:r>
              <a:rPr lang="de-DE" sz="800" dirty="0" smtClean="0"/>
              <a:t>Oder Sie </a:t>
            </a:r>
            <a:r>
              <a:rPr lang="de-DE" sz="800" dirty="0"/>
              <a:t>kommen per Bahn in den Wald </a:t>
            </a:r>
            <a:r>
              <a:rPr lang="de-DE" sz="800" dirty="0" smtClean="0"/>
              <a:t>zum </a:t>
            </a:r>
            <a:r>
              <a:rPr lang="de-DE" sz="800" dirty="0"/>
              <a:t>Selber-Sägen. Interessierte sprechen </a:t>
            </a:r>
            <a:r>
              <a:rPr lang="de-DE" sz="800" dirty="0" smtClean="0"/>
              <a:t>bitte </a:t>
            </a:r>
            <a:r>
              <a:rPr lang="de-DE" sz="800" dirty="0"/>
              <a:t>auf den Anrufbeantworter: </a:t>
            </a:r>
            <a:r>
              <a:rPr lang="de-DE" sz="800" dirty="0" smtClean="0"/>
              <a:t/>
            </a:r>
            <a:br>
              <a:rPr lang="de-DE" sz="800" dirty="0" smtClean="0"/>
            </a:br>
            <a:r>
              <a:rPr lang="de-DE" sz="800" dirty="0" smtClean="0"/>
              <a:t>Tel</a:t>
            </a:r>
            <a:r>
              <a:rPr lang="de-DE" sz="800" dirty="0"/>
              <a:t>. 033204 41779. </a:t>
            </a:r>
          </a:p>
        </p:txBody>
      </p:sp>
      <p:sp>
        <p:nvSpPr>
          <p:cNvPr id="15" name="Abgerundete rechteckige Legende 14"/>
          <p:cNvSpPr/>
          <p:nvPr/>
        </p:nvSpPr>
        <p:spPr>
          <a:xfrm>
            <a:off x="3440603" y="2930198"/>
            <a:ext cx="1743548" cy="1069612"/>
          </a:xfrm>
          <a:prstGeom prst="wedgeRoundRectCallout">
            <a:avLst>
              <a:gd name="adj1" fmla="val 78613"/>
              <a:gd name="adj2" fmla="val 47332"/>
              <a:gd name="adj3" fmla="val 16667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</a:rPr>
              <a:t>Kiefer lässt sich einfach schmücken:</a:t>
            </a:r>
          </a:p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</a:rPr>
              <a:t>Wäscheklammern</a:t>
            </a:r>
          </a:p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35044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r>
              <a:rPr lang="de-DE" dirty="0" smtClean="0"/>
              <a:t>40 „</a:t>
            </a:r>
            <a:r>
              <a:rPr lang="de-DE" dirty="0" err="1" smtClean="0"/>
              <a:t>Ahörnchen</a:t>
            </a:r>
            <a:r>
              <a:rPr lang="de-DE" dirty="0" smtClean="0"/>
              <a:t>“ im Kirchenwald…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e-DE" sz="7200" b="1" dirty="0" smtClean="0"/>
              <a:t>…für </a:t>
            </a:r>
            <a:r>
              <a:rPr lang="de-DE" sz="7200" b="1" dirty="0"/>
              <a:t>zwei gefällte Bäume in Frankfurt (Oder</a:t>
            </a:r>
            <a:r>
              <a:rPr lang="de-DE" sz="7200" b="1" dirty="0" smtClean="0"/>
              <a:t>), </a:t>
            </a:r>
            <a:r>
              <a:rPr lang="de-DE" sz="7200" dirty="0" smtClean="0"/>
              <a:t>so </a:t>
            </a:r>
            <a:r>
              <a:rPr lang="de-DE" sz="7200" dirty="0"/>
              <a:t>titelte die </a:t>
            </a:r>
            <a:r>
              <a:rPr lang="de-DE" sz="7200" dirty="0">
                <a:hlinkClick r:id="rId2"/>
              </a:rPr>
              <a:t>lokale Presse am 27.04.2021</a:t>
            </a:r>
            <a:r>
              <a:rPr lang="de-DE" sz="7200" dirty="0"/>
              <a:t>.</a:t>
            </a:r>
            <a:br>
              <a:rPr lang="de-DE" sz="7200" dirty="0"/>
            </a:br>
            <a:r>
              <a:rPr lang="de-DE" sz="7200" dirty="0"/>
              <a:t>Die Ev. Kirchengemeinde Frankfurt (Oder)-Lebus musste zwei Bäume fällen lassen, die </a:t>
            </a:r>
            <a:r>
              <a:rPr lang="de-DE" sz="7200" dirty="0" smtClean="0"/>
              <a:t>zu </a:t>
            </a:r>
            <a:r>
              <a:rPr lang="de-DE" sz="7200" dirty="0"/>
              <a:t>dicht an der Kirchenmauer </a:t>
            </a:r>
            <a:r>
              <a:rPr lang="de-DE" sz="7200" dirty="0" smtClean="0"/>
              <a:t>standen</a:t>
            </a:r>
            <a:r>
              <a:rPr lang="de-DE" sz="7200" dirty="0"/>
              <a:t>.</a:t>
            </a:r>
          </a:p>
          <a:p>
            <a:pPr marL="0" indent="0">
              <a:buNone/>
            </a:pPr>
            <a:r>
              <a:rPr lang="de-DE" sz="7200" dirty="0" smtClean="0"/>
              <a:t>Als Ersatz pflanzte die Kirchengemeinde </a:t>
            </a:r>
            <a:r>
              <a:rPr lang="de-DE" sz="7200" dirty="0"/>
              <a:t>nach Rücksprache mit </a:t>
            </a:r>
            <a:r>
              <a:rPr lang="de-DE" sz="7200" dirty="0" smtClean="0"/>
              <a:t>Förster Tobias Schramm </a:t>
            </a:r>
            <a:r>
              <a:rPr lang="de-DE" sz="7200" dirty="0"/>
              <a:t>40 </a:t>
            </a:r>
            <a:r>
              <a:rPr lang="de-DE" sz="7200" dirty="0" smtClean="0"/>
              <a:t>kleine Ahorn-Bäumchen </a:t>
            </a:r>
            <a:r>
              <a:rPr lang="de-DE" sz="7200" dirty="0"/>
              <a:t>und 10 Blühsträuchern am nahe gelegenen Kirchenwald</a:t>
            </a:r>
            <a:r>
              <a:rPr lang="de-DE" sz="7200" dirty="0" smtClean="0"/>
              <a:t>. Am </a:t>
            </a:r>
            <a:r>
              <a:rPr lang="de-DE" sz="7200" dirty="0"/>
              <a:t>23.04.2021 </a:t>
            </a:r>
            <a:r>
              <a:rPr lang="de-DE" sz="7200" dirty="0" smtClean="0"/>
              <a:t>pflanzten engagierte Gemeindemitglieder die </a:t>
            </a:r>
            <a:r>
              <a:rPr lang="de-DE" sz="7200" dirty="0"/>
              <a:t>Pflanzen unter Anleitung </a:t>
            </a:r>
            <a:r>
              <a:rPr lang="de-DE" sz="7200" dirty="0" smtClean="0"/>
              <a:t>selbst. Die „gastgebende“ Waldgemeinschaft Mittelbrandenburg kümmert sich um das ungestörte Aufwachsen </a:t>
            </a:r>
            <a:r>
              <a:rPr lang="de-DE" sz="7200" dirty="0"/>
              <a:t>der jungen </a:t>
            </a:r>
            <a:r>
              <a:rPr lang="de-DE" sz="7200" dirty="0" smtClean="0"/>
              <a:t>Bäume</a:t>
            </a:r>
            <a:r>
              <a:rPr lang="de-DE" sz="7200" dirty="0"/>
              <a:t>:</a:t>
            </a:r>
            <a:r>
              <a:rPr lang="de-DE" sz="7200" dirty="0" smtClean="0"/>
              <a:t> Im Vordergrund liegen Schutzhüllen gegen Wildverbiss.</a:t>
            </a:r>
          </a:p>
          <a:p>
            <a:pPr marL="0" indent="0" algn="r">
              <a:buNone/>
            </a:pPr>
            <a:endParaRPr lang="de-DE" sz="27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5733256"/>
            <a:ext cx="4038600" cy="392907"/>
          </a:xfrm>
        </p:spPr>
        <p:txBody>
          <a:bodyPr>
            <a:normAutofit fontScale="25000" lnSpcReduction="20000"/>
          </a:bodyPr>
          <a:lstStyle/>
          <a:p>
            <a:endParaRPr lang="de-DE" dirty="0" smtClean="0"/>
          </a:p>
          <a:p>
            <a:pPr marL="0" indent="0" algn="r">
              <a:buNone/>
            </a:pPr>
            <a:r>
              <a:rPr lang="de-DE" dirty="0"/>
              <a:t>Quelle: </a:t>
            </a:r>
            <a:r>
              <a:rPr lang="de-DE" dirty="0">
                <a:hlinkClick r:id="rId3"/>
              </a:rPr>
              <a:t>https://www.kwg-mittelbrandenburg.de/blog/</a:t>
            </a:r>
            <a:endParaRPr lang="de-DE" dirty="0"/>
          </a:p>
          <a:p>
            <a:pPr marL="0" indent="0" algn="r">
              <a:buNone/>
            </a:pPr>
            <a:r>
              <a:rPr lang="de-DE" dirty="0"/>
              <a:t>Foto: Tobias Schramm, 2021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t="1702" r="1706" b="1"/>
          <a:stretch/>
        </p:blipFill>
        <p:spPr>
          <a:xfrm>
            <a:off x="4457110" y="1700808"/>
            <a:ext cx="4147338" cy="4159344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Abgerundete rechteckige Legende 12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94226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TM01972873[[fn=Sommer]]</Template>
  <TotalTime>0</TotalTime>
  <Words>1688</Words>
  <Application>Microsoft Office PowerPoint</Application>
  <PresentationFormat>Bildschirmpräsentation (4:3)</PresentationFormat>
  <Paragraphs>340</Paragraphs>
  <Slides>26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Larissa</vt:lpstr>
      <vt:lpstr>3_Larissa</vt:lpstr>
      <vt:lpstr>PowerPoint-Präsentation</vt:lpstr>
      <vt:lpstr>PowerPoint-Präsentation</vt:lpstr>
      <vt:lpstr>PowerPoint-Präsentation</vt:lpstr>
      <vt:lpstr>Ökofair einkaufen  im Internet </vt:lpstr>
      <vt:lpstr>Winterkirchen: „warme Nischen“</vt:lpstr>
      <vt:lpstr>Klimakonzert</vt:lpstr>
      <vt:lpstr>Orgel mit Infrarot-Heizung</vt:lpstr>
      <vt:lpstr>Weihnachtsbaum Kiefer</vt:lpstr>
      <vt:lpstr>40 „Ahörnchen“ im Kirchenwald…</vt:lpstr>
      <vt:lpstr>Kirchenwald braucht Leute vor Ort</vt:lpstr>
      <vt:lpstr>Landverpachtung</vt:lpstr>
      <vt:lpstr>Nachhaltigkeit in ev. Kitas</vt:lpstr>
      <vt:lpstr>Der Weg zur Kita, zur Schule, zur Arbeit</vt:lpstr>
      <vt:lpstr>Kirchengarten - natürlich</vt:lpstr>
      <vt:lpstr>Energiesparen</vt:lpstr>
      <vt:lpstr>Lass die Kirche nicht ganz kalt</vt:lpstr>
      <vt:lpstr>Sparsame Infrarotheizung</vt:lpstr>
      <vt:lpstr>Beispiel: Lindenkirche Berlin</vt:lpstr>
      <vt:lpstr>Mobilität in ländlichen Räumen der EKBO</vt:lpstr>
      <vt:lpstr>Klimafreundliche Mobilität in der EKBO</vt:lpstr>
      <vt:lpstr>Artenvielfalt</vt:lpstr>
      <vt:lpstr>Umweltfonds</vt:lpstr>
      <vt:lpstr>Eigener Fußabdruck</vt:lpstr>
      <vt:lpstr> BEB – Ökumenisches Bildungsforum für energieeffiziente Bestandssanierung</vt:lpstr>
      <vt:lpstr>PowerPoint-Präsentation</vt:lpstr>
      <vt:lpstr>Kopiervorlage</vt:lpstr>
    </vt:vector>
  </TitlesOfParts>
  <Company>EKBO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J.Budde@ekbo.de</dc:creator>
  <cp:lastModifiedBy>Thun, Björn</cp:lastModifiedBy>
  <cp:revision>630</cp:revision>
  <cp:lastPrinted>2022-11-02T10:13:58Z</cp:lastPrinted>
  <dcterms:created xsi:type="dcterms:W3CDTF">2017-05-02T14:04:40Z</dcterms:created>
  <dcterms:modified xsi:type="dcterms:W3CDTF">2022-11-21T12:03:56Z</dcterms:modified>
</cp:coreProperties>
</file>